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17468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270793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35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2001132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787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630821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3007148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193445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400263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7A34A-26B1-410E-83C6-1CD3F7B94240}" type="datetimeFigureOut">
              <a:rPr lang="ru-RU" smtClean="0"/>
              <a:t>06.10.2021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295438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6E7A34A-26B1-410E-83C6-1CD3F7B94240}" type="datetimeFigureOut">
              <a:rPr lang="ru-RU" smtClean="0"/>
              <a:t>06.10.2021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356922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6E7A34A-26B1-410E-83C6-1CD3F7B94240}" type="datetimeFigureOut">
              <a:rPr lang="ru-RU" smtClean="0"/>
              <a:t>06.10.2021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150690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6E7A34A-26B1-410E-83C6-1CD3F7B94240}" type="datetimeFigureOut">
              <a:rPr lang="ru-RU" smtClean="0"/>
              <a:t>06.10.2021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56501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7A34A-26B1-410E-83C6-1CD3F7B94240}" type="datetimeFigureOut">
              <a:rPr lang="ru-RU" smtClean="0"/>
              <a:t>06.10.2021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237191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E7A34A-26B1-410E-83C6-1CD3F7B94240}" type="datetimeFigureOut">
              <a:rPr lang="ru-RU" smtClean="0"/>
              <a:t>06.10.2021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163072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E7A34A-26B1-410E-83C6-1CD3F7B94240}" type="datetimeFigureOut">
              <a:rPr lang="ru-RU" smtClean="0"/>
              <a:t>06.10.2021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C5EA2CF-25BE-4DEA-B6C1-4178A2E41BA9}" type="slidenum">
              <a:rPr lang="ru-RU" smtClean="0"/>
              <a:t>‹#›</a:t>
            </a:fld>
            <a:endParaRPr lang="ru-RU"/>
          </a:p>
        </p:txBody>
      </p:sp>
    </p:spTree>
    <p:extLst>
      <p:ext uri="{BB962C8B-B14F-4D97-AF65-F5344CB8AC3E}">
        <p14:creationId xmlns:p14="http://schemas.microsoft.com/office/powerpoint/2010/main" val="54045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E7A34A-26B1-410E-83C6-1CD3F7B94240}" type="datetimeFigureOut">
              <a:rPr lang="ru-RU" smtClean="0"/>
              <a:t>06.10.2021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5EA2CF-25BE-4DEA-B6C1-4178A2E41BA9}" type="slidenum">
              <a:rPr lang="ru-RU" smtClean="0"/>
              <a:t>‹#›</a:t>
            </a:fld>
            <a:endParaRPr lang="ru-RU"/>
          </a:p>
        </p:txBody>
      </p:sp>
    </p:spTree>
    <p:extLst>
      <p:ext uri="{BB962C8B-B14F-4D97-AF65-F5344CB8AC3E}">
        <p14:creationId xmlns:p14="http://schemas.microsoft.com/office/powerpoint/2010/main" val="3043951735"/>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Вакцинопрофилактика</a:t>
            </a:r>
            <a:endParaRPr lang="ru-RU" dirty="0"/>
          </a:p>
        </p:txBody>
      </p:sp>
      <p:sp>
        <p:nvSpPr>
          <p:cNvPr id="3" name="Подзаголовок 2"/>
          <p:cNvSpPr>
            <a:spLocks noGrp="1"/>
          </p:cNvSpPr>
          <p:nvPr>
            <p:ph type="subTitle" idx="1"/>
          </p:nvPr>
        </p:nvSpPr>
        <p:spPr/>
        <p:txBody>
          <a:bodyPr/>
          <a:lstStyle/>
          <a:p>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val="3434608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3369" y="347540"/>
            <a:ext cx="10515600" cy="4426683"/>
          </a:xfrm>
        </p:spPr>
        <p:txBody>
          <a:bodyPr>
            <a:normAutofit/>
          </a:bodyPr>
          <a:lstStyle/>
          <a:p>
            <a:r>
              <a:rPr lang="ru-RU" dirty="0" err="1" smtClean="0">
                <a:latin typeface="Times New Roman" panose="02020603050405020304" pitchFamily="18" charset="0"/>
                <a:cs typeface="Times New Roman" panose="02020603050405020304" pitchFamily="18" charset="0"/>
              </a:rPr>
              <a:t>Менактра</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конъюгированная </a:t>
            </a:r>
            <a:r>
              <a:rPr lang="ru-RU" sz="2000" dirty="0" smtClean="0">
                <a:latin typeface="Times New Roman" panose="02020603050405020304" pitchFamily="18" charset="0"/>
                <a:cs typeface="Times New Roman" panose="02020603050405020304" pitchFamily="18" charset="0"/>
              </a:rPr>
              <a:t>с дифтерийным </a:t>
            </a:r>
            <a:r>
              <a:rPr lang="ru-RU" sz="2000" dirty="0" err="1" smtClean="0">
                <a:latin typeface="Times New Roman" panose="02020603050405020304" pitchFamily="18" charset="0"/>
                <a:cs typeface="Times New Roman" panose="02020603050405020304" pitchFamily="18" charset="0"/>
              </a:rPr>
              <a:t>анотоксином</a:t>
            </a:r>
            <a:r>
              <a:rPr lang="ru-RU" sz="2000" dirty="0" smtClean="0">
                <a:latin typeface="Times New Roman" panose="02020603050405020304" pitchFamily="18" charset="0"/>
                <a:cs typeface="Times New Roman" panose="02020603050405020304" pitchFamily="18" charset="0"/>
              </a:rPr>
              <a:t> вакцина содержит полисахариды </a:t>
            </a:r>
            <a:r>
              <a:rPr lang="ru-RU" sz="2000" dirty="0" err="1" smtClean="0">
                <a:latin typeface="Times New Roman" panose="02020603050405020304" pitchFamily="18" charset="0"/>
                <a:cs typeface="Times New Roman" panose="02020603050405020304" pitchFamily="18" charset="0"/>
              </a:rPr>
              <a:t>серогрупп</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A,C,W,Y</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Вакцинация проводится двукратно детям 9-23 </a:t>
            </a:r>
            <a:r>
              <a:rPr lang="ru-RU" sz="2000" dirty="0" err="1" smtClean="0">
                <a:latin typeface="Times New Roman" panose="02020603050405020304" pitchFamily="18" charset="0"/>
                <a:cs typeface="Times New Roman" panose="02020603050405020304" pitchFamily="18" charset="0"/>
              </a:rPr>
              <a:t>мес</a:t>
            </a:r>
            <a:r>
              <a:rPr lang="ru-RU" sz="2000" dirty="0" smtClean="0">
                <a:latin typeface="Times New Roman" panose="02020603050405020304" pitchFamily="18" charset="0"/>
                <a:cs typeface="Times New Roman" panose="02020603050405020304" pitchFamily="18" charset="0"/>
              </a:rPr>
              <a:t> с минимальным интервалом 3 месяца, лицам 2-55 лет однократно в дозе 0,5 мл. Зарегистрирована более чем в 50 странах мира. 15-летний опыт применения (</a:t>
            </a:r>
            <a:r>
              <a:rPr lang="en-US" sz="2000" dirty="0" smtClean="0">
                <a:latin typeface="Times New Roman" panose="02020603050405020304" pitchFamily="18" charset="0"/>
                <a:cs typeface="Times New Roman" panose="02020603050405020304" pitchFamily="18" charset="0"/>
              </a:rPr>
              <a:t>&gt;</a:t>
            </a:r>
            <a:r>
              <a:rPr lang="ru-RU" sz="2000" dirty="0" smtClean="0">
                <a:latin typeface="Times New Roman" panose="02020603050405020304" pitchFamily="18" charset="0"/>
                <a:cs typeface="Times New Roman" panose="02020603050405020304" pitchFamily="18" charset="0"/>
              </a:rPr>
              <a:t>72 млн доз) показал благоприятный профиль безопасности и эпидемиологическую эффективность.</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020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10515600" cy="5077313"/>
          </a:xfrm>
        </p:spPr>
        <p:txBody>
          <a:bodyPr>
            <a:normAutofit/>
          </a:bodyPr>
          <a:lstStyle/>
          <a:p>
            <a:r>
              <a:rPr lang="ru-RU" sz="3200" dirty="0" smtClean="0">
                <a:latin typeface="Times New Roman" panose="02020603050405020304" pitchFamily="18" charset="0"/>
                <a:cs typeface="Times New Roman" panose="02020603050405020304" pitchFamily="18" charset="0"/>
              </a:rPr>
              <a:t>Клещевой вирусный энцефалит</a:t>
            </a:r>
            <a:r>
              <a:rPr lang="ru-RU" sz="1300" dirty="0" smtClean="0">
                <a:latin typeface="Times New Roman" panose="02020603050405020304" pitchFamily="18" charset="0"/>
                <a:cs typeface="Times New Roman" panose="02020603050405020304" pitchFamily="18" charset="0"/>
              </a:rPr>
              <a:t/>
            </a:r>
            <a:br>
              <a:rPr lang="ru-RU" sz="13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Клещевой вирусный энцефалит вызывается </a:t>
            </a:r>
            <a:r>
              <a:rPr lang="ru-RU" sz="1600" dirty="0" err="1" smtClean="0">
                <a:latin typeface="Times New Roman" panose="02020603050405020304" pitchFamily="18" charset="0"/>
                <a:cs typeface="Times New Roman" panose="02020603050405020304" pitchFamily="18" charset="0"/>
              </a:rPr>
              <a:t>флававирусом</a:t>
            </a:r>
            <a:r>
              <a:rPr lang="ru-RU" sz="1600" dirty="0" smtClean="0">
                <a:latin typeface="Times New Roman" panose="02020603050405020304" pitchFamily="18" charset="0"/>
                <a:cs typeface="Times New Roman" panose="02020603050405020304" pitchFamily="18" charset="0"/>
              </a:rPr>
              <a:t>, передается иксодовыми клещами. Поражение ЦНС при КВЭ протекает в виде энцефалита в 30%, менингита-60%, менингоэнцефалита-10%, нередко оставляя серьезные последствия. Случаи присасывания клеща зарегистрированы во всех регионах РФ, кроме Чукотского и Ямало-Ненецкого округа. В России </a:t>
            </a:r>
            <a:r>
              <a:rPr lang="ru-RU" sz="1600" dirty="0" smtClean="0">
                <a:latin typeface="Times New Roman" panose="02020603050405020304" pitchFamily="18" charset="0"/>
                <a:cs typeface="Times New Roman" panose="02020603050405020304" pitchFamily="18" charset="0"/>
              </a:rPr>
              <a:t>лицензированы </a:t>
            </a:r>
            <a:r>
              <a:rPr lang="ru-RU" sz="1600" dirty="0" smtClean="0">
                <a:latin typeface="Times New Roman" panose="02020603050405020304" pitchFamily="18" charset="0"/>
                <a:cs typeface="Times New Roman" panose="02020603050405020304" pitchFamily="18" charset="0"/>
              </a:rPr>
              <a:t>ряд вакцин против клещевого энцефалита: Клещ-Э-</a:t>
            </a:r>
            <a:r>
              <a:rPr lang="ru-RU" sz="1600" dirty="0" err="1" smtClean="0">
                <a:latin typeface="Times New Roman" panose="02020603050405020304" pitchFamily="18" charset="0"/>
                <a:cs typeface="Times New Roman" panose="02020603050405020304" pitchFamily="18" charset="0"/>
              </a:rPr>
              <a:t>Вак</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ЭнцеВирНео</a:t>
            </a:r>
            <a:r>
              <a:rPr lang="ru-RU" sz="1600" dirty="0" smtClean="0">
                <a:latin typeface="Times New Roman" panose="02020603050405020304" pitchFamily="18" charset="0"/>
                <a:cs typeface="Times New Roman" panose="02020603050405020304" pitchFamily="18" charset="0"/>
              </a:rPr>
              <a:t>, ФСМЕ-</a:t>
            </a:r>
            <a:r>
              <a:rPr lang="ru-RU" sz="1600" dirty="0" err="1" smtClean="0">
                <a:latin typeface="Times New Roman" panose="02020603050405020304" pitchFamily="18" charset="0"/>
                <a:cs typeface="Times New Roman" panose="02020603050405020304" pitchFamily="18" charset="0"/>
              </a:rPr>
              <a:t>Иммун</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Энцепур</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ЭнцеВирНео</a:t>
            </a:r>
            <a:r>
              <a:rPr lang="ru-RU" sz="1600" dirty="0" smtClean="0">
                <a:latin typeface="Times New Roman" panose="02020603050405020304" pitchFamily="18" charset="0"/>
                <a:cs typeface="Times New Roman" panose="02020603050405020304" pitchFamily="18" charset="0"/>
              </a:rPr>
              <a:t> детский применяется с 3-17 лет Курс состоит из 2 в/м инъекций по 0,25 мл с интервалом 1-7(оптимально 2 месяца), по экстренной схеме с интервалом 1-2 </a:t>
            </a:r>
            <a:r>
              <a:rPr lang="ru-RU" sz="1600" dirty="0" err="1" smtClean="0">
                <a:latin typeface="Times New Roman" panose="02020603050405020304" pitchFamily="18" charset="0"/>
                <a:cs typeface="Times New Roman" panose="02020603050405020304" pitchFamily="18" charset="0"/>
              </a:rPr>
              <a:t>мес</a:t>
            </a:r>
            <a:r>
              <a:rPr lang="ru-RU" sz="1600" dirty="0" smtClean="0">
                <a:latin typeface="Times New Roman" panose="02020603050405020304" pitchFamily="18" charset="0"/>
                <a:cs typeface="Times New Roman" panose="02020603050405020304" pitchFamily="18" charset="0"/>
              </a:rPr>
              <a:t>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ЭнцеВирНео</a:t>
            </a:r>
            <a:r>
              <a:rPr lang="ru-RU" sz="1600" dirty="0" smtClean="0">
                <a:latin typeface="Times New Roman" panose="02020603050405020304" pitchFamily="18" charset="0"/>
                <a:cs typeface="Times New Roman" panose="02020603050405020304" pitchFamily="18" charset="0"/>
              </a:rPr>
              <a:t> взрослый вводят в дозе 0,5 мл с 17 лет по той же схеме</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Клещ-Э-</a:t>
            </a:r>
            <a:r>
              <a:rPr lang="ru-RU" sz="1600" dirty="0" err="1" smtClean="0">
                <a:latin typeface="Times New Roman" panose="02020603050405020304" pitchFamily="18" charset="0"/>
                <a:cs typeface="Times New Roman" panose="02020603050405020304" pitchFamily="18" charset="0"/>
              </a:rPr>
              <a:t>Вак</a:t>
            </a:r>
            <a:r>
              <a:rPr lang="ru-RU" sz="1600" dirty="0" smtClean="0">
                <a:latin typeface="Times New Roman" panose="02020603050405020304" pitchFamily="18" charset="0"/>
                <a:cs typeface="Times New Roman" panose="02020603050405020304" pitchFamily="18" charset="0"/>
              </a:rPr>
              <a:t> первичный курс состоит из двух инъекций по 1 дозе с интервалом 1-7 мес. Одна прививочная доза составляет: для лиц от 16 лет -0,5 </a:t>
            </a:r>
            <a:r>
              <a:rPr lang="ru-RU" sz="1600" dirty="0" smtClean="0">
                <a:latin typeface="Times New Roman" panose="02020603050405020304" pitchFamily="18" charset="0"/>
                <a:cs typeface="Times New Roman" panose="02020603050405020304" pitchFamily="18" charset="0"/>
              </a:rPr>
              <a:t>мл, </a:t>
            </a:r>
            <a:r>
              <a:rPr lang="ru-RU" sz="1600" dirty="0" smtClean="0">
                <a:latin typeface="Times New Roman" panose="02020603050405020304" pitchFamily="18" charset="0"/>
                <a:cs typeface="Times New Roman" panose="02020603050405020304" pitchFamily="18" charset="0"/>
              </a:rPr>
              <a:t>для детей от 1 года до 16 лет -0,25мл</a:t>
            </a:r>
            <a:br>
              <a:rPr lang="ru-RU" sz="1600" dirty="0" smtClean="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Прививки можно проводить в течение всего года, в том числе и в </a:t>
            </a:r>
            <a:r>
              <a:rPr lang="ru-RU" sz="1600" b="1" dirty="0" err="1" smtClean="0">
                <a:latin typeface="Times New Roman" panose="02020603050405020304" pitchFamily="18" charset="0"/>
                <a:cs typeface="Times New Roman" panose="02020603050405020304" pitchFamily="18" charset="0"/>
              </a:rPr>
              <a:t>эпид</a:t>
            </a:r>
            <a:r>
              <a:rPr lang="ru-RU" sz="1600" b="1" dirty="0" smtClean="0">
                <a:latin typeface="Times New Roman" panose="02020603050405020304" pitchFamily="18" charset="0"/>
                <a:cs typeface="Times New Roman" panose="02020603050405020304" pitchFamily="18" charset="0"/>
              </a:rPr>
              <a:t> сезон. Посещение очага КЭ в </a:t>
            </a:r>
            <a:r>
              <a:rPr lang="ru-RU" sz="1600" b="1" dirty="0" err="1" smtClean="0">
                <a:latin typeface="Times New Roman" panose="02020603050405020304" pitchFamily="18" charset="0"/>
                <a:cs typeface="Times New Roman" panose="02020603050405020304" pitchFamily="18" charset="0"/>
              </a:rPr>
              <a:t>эпидсезон</a:t>
            </a:r>
            <a:r>
              <a:rPr lang="ru-RU" sz="1600" b="1" dirty="0" smtClean="0">
                <a:latin typeface="Times New Roman" panose="02020603050405020304" pitchFamily="18" charset="0"/>
                <a:cs typeface="Times New Roman" panose="02020603050405020304" pitchFamily="18" charset="0"/>
              </a:rPr>
              <a:t> допускается не раньше, чем через 2 недели после проведенной второй вакцинации</a:t>
            </a:r>
            <a:br>
              <a:rPr lang="ru-RU" sz="1600" b="1" dirty="0" smtClean="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
            </a:r>
            <a:br>
              <a:rPr lang="ru-RU" sz="1600" b="1"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Первую ревакцинацию проводят однократно через 1 год после завершения первичного курса вакцинации. Последующие отдаленные ревакцинации проводят каждые три года однократно в возрастной дозировке.</a:t>
            </a:r>
            <a:br>
              <a:rPr lang="ru-RU" sz="1600" dirty="0" smtClean="0">
                <a:latin typeface="Times New Roman" panose="02020603050405020304" pitchFamily="18" charset="0"/>
                <a:cs typeface="Times New Roman" panose="02020603050405020304" pitchFamily="18" charset="0"/>
              </a:rPr>
            </a:br>
            <a:r>
              <a:rPr lang="ru-RU" sz="1600" b="1" dirty="0" err="1" smtClean="0">
                <a:latin typeface="Times New Roman" panose="02020603050405020304" pitchFamily="18" charset="0"/>
                <a:cs typeface="Times New Roman" panose="02020603050405020304" pitchFamily="18" charset="0"/>
              </a:rPr>
              <a:t>Постэкспозиционная</a:t>
            </a:r>
            <a:r>
              <a:rPr lang="ru-RU" sz="1600" b="1" dirty="0" smtClean="0">
                <a:latin typeface="Times New Roman" panose="02020603050405020304" pitchFamily="18" charset="0"/>
                <a:cs typeface="Times New Roman" panose="02020603050405020304" pitchFamily="18" charset="0"/>
              </a:rPr>
              <a:t> профилактика</a:t>
            </a:r>
            <a:r>
              <a:rPr lang="ru-RU" sz="1600" dirty="0" smtClean="0">
                <a:latin typeface="Times New Roman" panose="02020603050405020304" pitchFamily="18" charset="0"/>
                <a:cs typeface="Times New Roman" panose="02020603050405020304" pitchFamily="18" charset="0"/>
              </a:rPr>
              <a:t>: В РФ используют иммуноглобулин человеческий против клещевого энцефалита в первые 96ч после укуса клеща 0,1-0,2 мл/кг</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704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2562"/>
            <a:ext cx="10896600" cy="5697415"/>
          </a:xfrm>
        </p:spPr>
        <p:txBody>
          <a:bodyPr>
            <a:normAutofit/>
          </a:bodyPr>
          <a:lstStyle/>
          <a:p>
            <a:r>
              <a:rPr lang="ru-RU" dirty="0" smtClean="0">
                <a:latin typeface="Times New Roman" panose="02020603050405020304" pitchFamily="18" charset="0"/>
                <a:cs typeface="Times New Roman" panose="02020603050405020304" pitchFamily="18" charset="0"/>
              </a:rPr>
              <a:t>Туберкулез-</a:t>
            </a:r>
            <a:r>
              <a:rPr lang="ru-RU" sz="1600" dirty="0" smtClean="0">
                <a:latin typeface="Times New Roman" panose="02020603050405020304" pitchFamily="18" charset="0"/>
                <a:cs typeface="Times New Roman" panose="02020603050405020304" pitchFamily="18" charset="0"/>
              </a:rPr>
              <a:t>важнейшая проблема в мире, туберкулезом инфицирована треть населения земли, заболеваемость достигла пика в 2004г-8,9 млн новых случаев с 1,46 млн летальных случаев.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По оценке ВОЗ Россия входит в число 22 стран с высоким бременем туберкулеза, одна из причин которого-распространения лекарственной устойчивости возбудителя.</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Диагностика туберкулеза аллергенами туберкулезными остается  одним из наиболее широко распространенных методов диагностики туберкулеза в мире. Отечественные ученые разработали </a:t>
            </a:r>
            <a:r>
              <a:rPr lang="ru-RU" sz="1600" dirty="0" err="1" smtClean="0">
                <a:latin typeface="Times New Roman" panose="02020603050405020304" pitchFamily="18" charset="0"/>
                <a:cs typeface="Times New Roman" panose="02020603050405020304" pitchFamily="18" charset="0"/>
              </a:rPr>
              <a:t>Диаскинтест</a:t>
            </a:r>
            <a:r>
              <a:rPr lang="ru-RU" sz="1600" dirty="0" smtClean="0">
                <a:latin typeface="Times New Roman" panose="02020603050405020304" pitchFamily="18" charset="0"/>
                <a:cs typeface="Times New Roman" panose="02020603050405020304" pitchFamily="18" charset="0"/>
              </a:rPr>
              <a:t>, обладающий высокой чувствительностью и специфичностью</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Действие </a:t>
            </a:r>
            <a:r>
              <a:rPr lang="ru-RU" sz="1600" dirty="0" err="1" smtClean="0">
                <a:latin typeface="Times New Roman" panose="02020603050405020304" pitchFamily="18" charset="0"/>
                <a:cs typeface="Times New Roman" panose="02020603050405020304" pitchFamily="18" charset="0"/>
              </a:rPr>
              <a:t>Диаскинтеста</a:t>
            </a:r>
            <a:r>
              <a:rPr lang="ru-RU" sz="1600" dirty="0" smtClean="0">
                <a:latin typeface="Times New Roman" panose="02020603050405020304" pitchFamily="18" charset="0"/>
                <a:cs typeface="Times New Roman" panose="02020603050405020304" pitchFamily="18" charset="0"/>
              </a:rPr>
              <a:t> основано на выявлении клеточного иммунного ответа на специфические для </a:t>
            </a:r>
            <a:r>
              <a:rPr lang="en-US" sz="1600" dirty="0" smtClean="0">
                <a:latin typeface="Times New Roman" panose="02020603050405020304" pitchFamily="18" charset="0"/>
                <a:cs typeface="Times New Roman" panose="02020603050405020304" pitchFamily="18" charset="0"/>
              </a:rPr>
              <a:t>MYCOBACTERIUM TUBERCULOSIS </a:t>
            </a:r>
            <a:r>
              <a:rPr lang="ru-RU" sz="1600" dirty="0" smtClean="0">
                <a:latin typeface="Times New Roman" panose="02020603050405020304" pitchFamily="18" charset="0"/>
                <a:cs typeface="Times New Roman" panose="02020603050405020304" pitchFamily="18" charset="0"/>
              </a:rPr>
              <a:t> антигены. При внутрикожном введении </a:t>
            </a:r>
            <a:r>
              <a:rPr lang="ru-RU" sz="1600" dirty="0" err="1" smtClean="0">
                <a:latin typeface="Times New Roman" panose="02020603050405020304" pitchFamily="18" charset="0"/>
                <a:cs typeface="Times New Roman" panose="02020603050405020304" pitchFamily="18" charset="0"/>
              </a:rPr>
              <a:t>Диаскинтест</a:t>
            </a:r>
            <a:r>
              <a:rPr lang="ru-RU" sz="1600" dirty="0" smtClean="0">
                <a:latin typeface="Times New Roman" panose="02020603050405020304" pitchFamily="18" charset="0"/>
                <a:cs typeface="Times New Roman" panose="02020603050405020304" pitchFamily="18" charset="0"/>
              </a:rPr>
              <a:t> вызывает у лиц с туберкулезной инфекцией специфическую кожную реакцию, являющуюся проявлением гиперчувствительности замедленного типа.</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Предназначен для постановки внутрикожной пробы во всех возрастных группах с целью индивидуальной и массовой диагностики туберкулеза, включающий в себя:</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-диагностику туберкулеза у лиц, относящихся к группам риска по заболеванию туберкулезом, в сочетании с другими методами</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-выявление лиц с высоким риском развития активного туберкулеза</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-дифференциальную диагностику поствакцинальной (БЦЖ) и инфекционной аллергии</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-оценка эффективности противотуберкулезного лечения</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993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9407" y="400294"/>
            <a:ext cx="10515600" cy="5552098"/>
          </a:xfrm>
        </p:spPr>
        <p:txBody>
          <a:bodyPr>
            <a:normAutofit fontScale="90000"/>
          </a:bodyPr>
          <a:lstStyle/>
          <a:p>
            <a:r>
              <a:rPr lang="ru-RU" dirty="0" err="1" smtClean="0">
                <a:latin typeface="Times New Roman" panose="02020603050405020304" pitchFamily="18" charset="0"/>
                <a:cs typeface="Times New Roman" panose="02020603050405020304" pitchFamily="18" charset="0"/>
              </a:rPr>
              <a:t>Папилломавирусная</a:t>
            </a:r>
            <a:r>
              <a:rPr lang="ru-RU" dirty="0" smtClean="0">
                <a:latin typeface="Times New Roman" panose="02020603050405020304" pitchFamily="18" charset="0"/>
                <a:cs typeface="Times New Roman" panose="02020603050405020304" pitchFamily="18" charset="0"/>
              </a:rPr>
              <a:t> инфекция-</a:t>
            </a:r>
            <a:r>
              <a:rPr lang="ru-RU" sz="1600" dirty="0" smtClean="0">
                <a:latin typeface="Times New Roman" panose="02020603050405020304" pitchFamily="18" charset="0"/>
                <a:cs typeface="Times New Roman" panose="02020603050405020304" pitchFamily="18" charset="0"/>
              </a:rPr>
              <a:t>ровесник человека. Для женщин ВПЧ является важнейшим фактором канцерогенеза шейки матки, ВПЧ был выявлен в 99,7% </a:t>
            </a:r>
            <a:r>
              <a:rPr lang="ru-RU" sz="1600" dirty="0" err="1" smtClean="0">
                <a:latin typeface="Times New Roman" panose="02020603050405020304" pitchFamily="18" charset="0"/>
                <a:cs typeface="Times New Roman" panose="02020603050405020304" pitchFamily="18" charset="0"/>
              </a:rPr>
              <a:t>биоптатов</a:t>
            </a:r>
            <a:r>
              <a:rPr lang="ru-RU" sz="1600" dirty="0" smtClean="0">
                <a:latin typeface="Times New Roman" panose="02020603050405020304" pitchFamily="18" charset="0"/>
                <a:cs typeface="Times New Roman" panose="02020603050405020304" pitchFamily="18" charset="0"/>
              </a:rPr>
              <a:t> при плоскоэпителиальных и </a:t>
            </a:r>
            <a:r>
              <a:rPr lang="ru-RU" sz="1600" dirty="0" err="1" smtClean="0">
                <a:latin typeface="Times New Roman" panose="02020603050405020304" pitchFamily="18" charset="0"/>
                <a:cs typeface="Times New Roman" panose="02020603050405020304" pitchFamily="18" charset="0"/>
              </a:rPr>
              <a:t>аденокарциномах</a:t>
            </a:r>
            <a:r>
              <a:rPr lang="ru-RU" sz="1600" dirty="0" smtClean="0">
                <a:latin typeface="Times New Roman" panose="02020603050405020304" pitchFamily="18" charset="0"/>
                <a:cs typeface="Times New Roman" panose="02020603050405020304" pitchFamily="18" charset="0"/>
              </a:rPr>
              <a:t>. Инфицирование ВПЧ происходит с началом половой активности, возрастая с увеличением числа половых партнеров.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Большинство случаев инфекции шейки матки протекают </a:t>
            </a:r>
            <a:r>
              <a:rPr lang="ru-RU" sz="1600" dirty="0" err="1" smtClean="0">
                <a:latin typeface="Times New Roman" panose="02020603050405020304" pitchFamily="18" charset="0"/>
                <a:cs typeface="Times New Roman" panose="02020603050405020304" pitchFamily="18" charset="0"/>
              </a:rPr>
              <a:t>субклинически</a:t>
            </a:r>
            <a:r>
              <a:rPr lang="ru-RU" sz="1600" dirty="0" smtClean="0">
                <a:latin typeface="Times New Roman" panose="02020603050405020304" pitchFamily="18" charset="0"/>
                <a:cs typeface="Times New Roman" panose="02020603050405020304" pitchFamily="18" charset="0"/>
              </a:rPr>
              <a:t>, но достаточно часто изменения на инфицированных  слизистых оболочках прогрессируют вплоть до развития папиллом или рака. Из примерно 200 типов ВПЧ более 30 инфицируют генитальный тракт человека, из них часть </a:t>
            </a:r>
            <a:r>
              <a:rPr lang="ru-RU" sz="1600" dirty="0">
                <a:latin typeface="Times New Roman" panose="02020603050405020304" pitchFamily="18" charset="0"/>
                <a:cs typeface="Times New Roman" panose="02020603050405020304" pitchFamily="18" charset="0"/>
              </a:rPr>
              <a:t>я</a:t>
            </a:r>
            <a:r>
              <a:rPr lang="ru-RU" sz="1600" dirty="0" smtClean="0">
                <a:latin typeface="Times New Roman" panose="02020603050405020304" pitchFamily="18" charset="0"/>
                <a:cs typeface="Times New Roman" panose="02020603050405020304" pitchFamily="18" charset="0"/>
              </a:rPr>
              <a:t>вляется онкогенными, из которых наиболее часты типы 16,18 ( выявляются в 85% случаев РШМ)</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Вакцины от </a:t>
            </a:r>
            <a:r>
              <a:rPr lang="ru-RU" sz="1600" dirty="0" err="1" smtClean="0">
                <a:latin typeface="Times New Roman" panose="02020603050405020304" pitchFamily="18" charset="0"/>
                <a:cs typeface="Times New Roman" panose="02020603050405020304" pitchFamily="18" charset="0"/>
              </a:rPr>
              <a:t>папилломавирусной</a:t>
            </a:r>
            <a:r>
              <a:rPr lang="ru-RU" sz="1600" dirty="0" smtClean="0">
                <a:latin typeface="Times New Roman" panose="02020603050405020304" pitchFamily="18" charset="0"/>
                <a:cs typeface="Times New Roman" panose="02020603050405020304" pitchFamily="18" charset="0"/>
              </a:rPr>
              <a:t> инфекции:</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Гардасил</a:t>
            </a:r>
            <a:r>
              <a:rPr lang="ru-RU" sz="1600" dirty="0" smtClean="0">
                <a:latin typeface="Times New Roman" panose="02020603050405020304" pitchFamily="18" charset="0"/>
                <a:cs typeface="Times New Roman" panose="02020603050405020304" pitchFamily="18" charset="0"/>
              </a:rPr>
              <a:t>  -4 валентная, ВПЧ 6,11,16,18 типов, в 1 дозе 0,5 мл содержит белок </a:t>
            </a:r>
            <a:r>
              <a:rPr lang="en-US" sz="1600" dirty="0" smtClean="0">
                <a:latin typeface="Times New Roman" panose="02020603050405020304" pitchFamily="18" charset="0"/>
                <a:cs typeface="Times New Roman" panose="02020603050405020304" pitchFamily="18" charset="0"/>
              </a:rPr>
              <a:t>L</a:t>
            </a:r>
            <a:r>
              <a:rPr lang="ru-RU" sz="1600" dirty="0" smtClean="0">
                <a:latin typeface="Times New Roman" panose="02020603050405020304" pitchFamily="18" charset="0"/>
                <a:cs typeface="Times New Roman" panose="02020603050405020304" pitchFamily="18" charset="0"/>
              </a:rPr>
              <a:t>1 типов 6 и 18 по 20мкг, 11 и 16 по 40 мкг, сорбент</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Церварикс</a:t>
            </a:r>
            <a:r>
              <a:rPr lang="ru-RU" sz="1600" dirty="0" smtClean="0">
                <a:latin typeface="Times New Roman" panose="02020603050405020304" pitchFamily="18" charset="0"/>
                <a:cs typeface="Times New Roman" panose="02020603050405020304" pitchFamily="18" charset="0"/>
              </a:rPr>
              <a:t> – </a:t>
            </a:r>
            <a:r>
              <a:rPr lang="ru-RU" sz="1600" dirty="0" err="1" smtClean="0">
                <a:latin typeface="Times New Roman" panose="02020603050405020304" pitchFamily="18" charset="0"/>
                <a:cs typeface="Times New Roman" panose="02020603050405020304" pitchFamily="18" charset="0"/>
              </a:rPr>
              <a:t>бивалентная</a:t>
            </a:r>
            <a:r>
              <a:rPr lang="ru-RU" sz="1600" dirty="0" smtClean="0">
                <a:latin typeface="Times New Roman" panose="02020603050405020304" pitchFamily="18" charset="0"/>
                <a:cs typeface="Times New Roman" panose="02020603050405020304" pitchFamily="18" charset="0"/>
              </a:rPr>
              <a:t>, ВПЧ 16 и 18 типов,1 доза содержит белок </a:t>
            </a:r>
            <a:r>
              <a:rPr lang="en-US" sz="1600" dirty="0" smtClean="0">
                <a:latin typeface="Times New Roman" panose="02020603050405020304" pitchFamily="18" charset="0"/>
                <a:cs typeface="Times New Roman" panose="02020603050405020304" pitchFamily="18" charset="0"/>
              </a:rPr>
              <a:t>L</a:t>
            </a:r>
            <a:r>
              <a:rPr lang="ru-RU" sz="1600" dirty="0" smtClean="0">
                <a:latin typeface="Times New Roman" panose="02020603050405020304" pitchFamily="18" charset="0"/>
                <a:cs typeface="Times New Roman" panose="02020603050405020304" pitchFamily="18" charset="0"/>
              </a:rPr>
              <a:t>1 типов 16 и 18 по 20 мкг, адъювант, алюминия гидроксид, натрия </a:t>
            </a:r>
            <a:r>
              <a:rPr lang="ru-RU" sz="1600" dirty="0" err="1" smtClean="0">
                <a:latin typeface="Times New Roman" panose="02020603050405020304" pitchFamily="18" charset="0"/>
                <a:cs typeface="Times New Roman" panose="02020603050405020304" pitchFamily="18" charset="0"/>
              </a:rPr>
              <a:t>дигидрофосфат</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err="1" smtClean="0">
                <a:latin typeface="Times New Roman" panose="02020603050405020304" pitchFamily="18" charset="0"/>
                <a:cs typeface="Times New Roman" panose="02020603050405020304" pitchFamily="18" charset="0"/>
              </a:rPr>
              <a:t>Гардасил</a:t>
            </a:r>
            <a:r>
              <a:rPr lang="ru-RU" sz="1600" dirty="0" smtClean="0">
                <a:latin typeface="Times New Roman" panose="02020603050405020304" pitchFamily="18" charset="0"/>
                <a:cs typeface="Times New Roman" panose="02020603050405020304" pitchFamily="18" charset="0"/>
              </a:rPr>
              <a:t> приводит к образованию специфических антител к 4 типам ВПЧ в защитном титре более чем у 99% вакцинированных. Были проведены исследования у 24358 женщин и девочек от 16 до 45 лет и у мужчин и мальчиков от 16 до 26 лет был подтвержден высокий профиль эффективности и безопасности вакцины </a:t>
            </a:r>
            <a:r>
              <a:rPr lang="ru-RU" sz="1600" dirty="0" err="1" smtClean="0">
                <a:latin typeface="Times New Roman" panose="02020603050405020304" pitchFamily="18" charset="0"/>
                <a:cs typeface="Times New Roman" panose="02020603050405020304" pitchFamily="18" charset="0"/>
              </a:rPr>
              <a:t>Гардасил</a:t>
            </a: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Схема вакцинации:</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Рекомендованный курс вакцинации состоит из 3 доз и поводится по схеме 0-2-6 мес. Допускается ускоренная схема вакцинации, при которой вторая доза вводится через  1 месяц после первой прививки, а 3-я через 3 месяца после второй.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Курс вакцинации считается завершенным даже при нарушении схем вакцинации, если три прививки проведены в течение 1 года.</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Альтернативная 2-х дозовая схема вакцинации 0-6 </a:t>
            </a:r>
            <a:r>
              <a:rPr lang="ru-RU" sz="1600" dirty="0" err="1" smtClean="0">
                <a:latin typeface="Times New Roman" panose="02020603050405020304" pitchFamily="18" charset="0"/>
                <a:cs typeface="Times New Roman" panose="02020603050405020304" pitchFamily="18" charset="0"/>
              </a:rPr>
              <a:t>мес</a:t>
            </a:r>
            <a:r>
              <a:rPr lang="ru-RU" sz="1600" dirty="0" smtClean="0">
                <a:latin typeface="Times New Roman" panose="02020603050405020304" pitchFamily="18" charset="0"/>
                <a:cs typeface="Times New Roman" panose="02020603050405020304" pitchFamily="18" charset="0"/>
              </a:rPr>
              <a:t> допускается у лиц в возрасте 9-13 лет</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Противопоказания: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-прием антикоагулянтов</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-беременность</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любые нарушения свертывания крови</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-гиперчувствительность к компонентам</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-острые инфекционные заболевания</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47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vatars.mds.yandex.net/get-pdb/877347/83602e4e-4848-4336-944b-d24ac6d74246/s1200?webp=fal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09" y="79131"/>
            <a:ext cx="8883159" cy="677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08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308" y="606669"/>
            <a:ext cx="9442939" cy="3970318"/>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Эффективность вакцинации во всем мире общепризнана, ни одна другая программа</a:t>
            </a:r>
          </a:p>
          <a:p>
            <a:r>
              <a:rPr lang="ru-RU" dirty="0">
                <a:latin typeface="Times New Roman" panose="02020603050405020304" pitchFamily="18" charset="0"/>
                <a:cs typeface="Times New Roman" panose="02020603050405020304" pitchFamily="18" charset="0"/>
              </a:rPr>
              <a:t>з</a:t>
            </a:r>
            <a:r>
              <a:rPr lang="ru-RU" dirty="0" smtClean="0">
                <a:latin typeface="Times New Roman" panose="02020603050405020304" pitchFamily="18" charset="0"/>
                <a:cs typeface="Times New Roman" panose="02020603050405020304" pitchFamily="18" charset="0"/>
              </a:rPr>
              <a:t>дравоохранения не дала столь впечатляющих результатов.</a:t>
            </a:r>
          </a:p>
          <a:p>
            <a:r>
              <a:rPr lang="ru-RU" dirty="0" smtClean="0">
                <a:latin typeface="Times New Roman" panose="02020603050405020304" pitchFamily="18" charset="0"/>
                <a:cs typeface="Times New Roman" panose="02020603050405020304" pitchFamily="18" charset="0"/>
              </a:rPr>
              <a:t>При всей эффективности санитарных мер, улучшения водоснабжения, антибиотиков  и т.д. не удается взять под контроль целевые инфекции.</a:t>
            </a:r>
          </a:p>
          <a:p>
            <a:r>
              <a:rPr lang="ru-RU" dirty="0" smtClean="0">
                <a:latin typeface="Times New Roman" panose="02020603050405020304" pitchFamily="18" charset="0"/>
                <a:cs typeface="Times New Roman" panose="02020603050405020304" pitchFamily="18" charset="0"/>
              </a:rPr>
              <a:t>Благодаря иммунопрофилактике в течение жизни одного поколения были ликвидированы или сведены к минимуму более десятка тяжелых инфекций</a:t>
            </a: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Национальный календарь России введен в действие Федеральным законом об иммунопрофилактике, Приказами МЗ, он обновлялся в 1973,1980,1997,2001,2011,2014 гг. Эта же практика существовала в прошлом веке в большинстве стран, сейчас в связи с увеличением числа вакцин многие страны стали пересматривать Календарь чаще, в </a:t>
            </a:r>
            <a:r>
              <a:rPr lang="ru-RU" dirty="0" err="1" smtClean="0">
                <a:latin typeface="Times New Roman" panose="02020603050405020304" pitchFamily="18" charset="0"/>
                <a:cs typeface="Times New Roman" panose="02020603050405020304" pitchFamily="18" charset="0"/>
              </a:rPr>
              <a:t>т.ч</a:t>
            </a:r>
            <a:r>
              <a:rPr lang="ru-RU" dirty="0" smtClean="0">
                <a:latin typeface="Times New Roman" panose="02020603050405020304" pitchFamily="18" charset="0"/>
                <a:cs typeface="Times New Roman" panose="02020603050405020304" pitchFamily="18" charset="0"/>
              </a:rPr>
              <a:t>. ежегодно </a:t>
            </a:r>
          </a:p>
          <a:p>
            <a:endParaRPr lang="ru-RU" dirty="0"/>
          </a:p>
        </p:txBody>
      </p:sp>
    </p:spTree>
    <p:extLst>
      <p:ext uri="{BB962C8B-B14F-4D97-AF65-F5344CB8AC3E}">
        <p14:creationId xmlns:p14="http://schemas.microsoft.com/office/powerpoint/2010/main" val="3199539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527539"/>
            <a:ext cx="9838592" cy="3693319"/>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 действующий Календарь иммунопрофилактики РФ включены 12 инфекций.</a:t>
            </a:r>
          </a:p>
          <a:p>
            <a:r>
              <a:rPr lang="ru-RU" dirty="0" smtClean="0">
                <a:latin typeface="Times New Roman" panose="02020603050405020304" pitchFamily="18" charset="0"/>
                <a:cs typeface="Times New Roman" panose="02020603050405020304" pitchFamily="18" charset="0"/>
              </a:rPr>
              <a:t>-Гепатит В</a:t>
            </a:r>
          </a:p>
          <a:p>
            <a:r>
              <a:rPr lang="ru-RU" dirty="0" smtClean="0">
                <a:latin typeface="Times New Roman" panose="02020603050405020304" pitchFamily="18" charset="0"/>
                <a:cs typeface="Times New Roman" panose="02020603050405020304" pitchFamily="18" charset="0"/>
              </a:rPr>
              <a:t>-Туберкулез</a:t>
            </a:r>
          </a:p>
          <a:p>
            <a:r>
              <a:rPr lang="ru-RU" dirty="0" smtClean="0">
                <a:latin typeface="Times New Roman" panose="02020603050405020304" pitchFamily="18" charset="0"/>
                <a:cs typeface="Times New Roman" panose="02020603050405020304" pitchFamily="18" charset="0"/>
              </a:rPr>
              <a:t>-Пневмококк</a:t>
            </a:r>
          </a:p>
          <a:p>
            <a:r>
              <a:rPr lang="ru-RU" dirty="0" smtClean="0">
                <a:latin typeface="Times New Roman" panose="02020603050405020304" pitchFamily="18" charset="0"/>
                <a:cs typeface="Times New Roman" panose="02020603050405020304" pitchFamily="18" charset="0"/>
              </a:rPr>
              <a:t>-Дифтерия</a:t>
            </a:r>
          </a:p>
          <a:p>
            <a:r>
              <a:rPr lang="ru-RU" dirty="0" smtClean="0">
                <a:latin typeface="Times New Roman" panose="02020603050405020304" pitchFamily="18" charset="0"/>
                <a:cs typeface="Times New Roman" panose="02020603050405020304" pitchFamily="18" charset="0"/>
              </a:rPr>
              <a:t>-Коклюш</a:t>
            </a:r>
          </a:p>
          <a:p>
            <a:r>
              <a:rPr lang="ru-RU" dirty="0" smtClean="0">
                <a:latin typeface="Times New Roman" panose="02020603050405020304" pitchFamily="18" charset="0"/>
                <a:cs typeface="Times New Roman" panose="02020603050405020304" pitchFamily="18" charset="0"/>
              </a:rPr>
              <a:t>-Столбняк</a:t>
            </a:r>
          </a:p>
          <a:p>
            <a:r>
              <a:rPr lang="ru-RU" dirty="0" smtClean="0">
                <a:latin typeface="Times New Roman" panose="02020603050405020304" pitchFamily="18" charset="0"/>
                <a:cs typeface="Times New Roman" panose="02020603050405020304" pitchFamily="18" charset="0"/>
              </a:rPr>
              <a:t>-Полиомиелит </a:t>
            </a:r>
          </a:p>
          <a:p>
            <a:r>
              <a:rPr lang="ru-RU" dirty="0" smtClean="0">
                <a:latin typeface="Times New Roman" panose="02020603050405020304" pitchFamily="18" charset="0"/>
                <a:cs typeface="Times New Roman" panose="02020603050405020304" pitchFamily="18" charset="0"/>
              </a:rPr>
              <a:t>-Эпидемический паротит</a:t>
            </a:r>
          </a:p>
          <a:p>
            <a:r>
              <a:rPr lang="ru-RU" dirty="0" smtClean="0">
                <a:latin typeface="Times New Roman" panose="02020603050405020304" pitchFamily="18" charset="0"/>
                <a:cs typeface="Times New Roman" panose="02020603050405020304" pitchFamily="18" charset="0"/>
              </a:rPr>
              <a:t>-Краснуха</a:t>
            </a:r>
          </a:p>
          <a:p>
            <a:r>
              <a:rPr lang="ru-RU" dirty="0" smtClean="0">
                <a:latin typeface="Times New Roman" panose="02020603050405020304" pitchFamily="18" charset="0"/>
                <a:cs typeface="Times New Roman" panose="02020603050405020304" pitchFamily="18" charset="0"/>
              </a:rPr>
              <a:t>-Корь</a:t>
            </a:r>
          </a:p>
          <a:p>
            <a:r>
              <a:rPr lang="ru-RU" dirty="0" smtClean="0">
                <a:latin typeface="Times New Roman" panose="02020603050405020304" pitchFamily="18" charset="0"/>
                <a:cs typeface="Times New Roman" panose="02020603050405020304" pitchFamily="18" charset="0"/>
              </a:rPr>
              <a:t>-Грипп</a:t>
            </a:r>
          </a:p>
          <a:p>
            <a:r>
              <a:rPr lang="ru-RU" dirty="0" smtClean="0">
                <a:latin typeface="Times New Roman" panose="02020603050405020304" pitchFamily="18" charset="0"/>
                <a:cs typeface="Times New Roman" panose="02020603050405020304" pitchFamily="18" charset="0"/>
              </a:rPr>
              <a:t>-Гемофильная инфекция (для групп риска)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352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023" y="474785"/>
            <a:ext cx="10577146" cy="535531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Календарь иммунопрофилактики по </a:t>
            </a:r>
            <a:r>
              <a:rPr lang="ru-RU" dirty="0" err="1" smtClean="0">
                <a:latin typeface="Times New Roman" panose="02020603050405020304" pitchFamily="18" charset="0"/>
                <a:cs typeface="Times New Roman" panose="02020603050405020304" pitchFamily="18" charset="0"/>
              </a:rPr>
              <a:t>эпидпоказаниям</a:t>
            </a:r>
            <a:r>
              <a:rPr lang="ru-RU" dirty="0" smtClean="0">
                <a:latin typeface="Times New Roman" panose="02020603050405020304" pitchFamily="18" charset="0"/>
                <a:cs typeface="Times New Roman" panose="02020603050405020304" pitchFamily="18" charset="0"/>
              </a:rPr>
              <a:t> (приложение № 2 к Приказу Минздрава РФ от 21.03.2014 № 125н, редакция от 03.02.2021) </a:t>
            </a:r>
          </a:p>
          <a:p>
            <a:r>
              <a:rPr lang="ru-RU" dirty="0" smtClean="0">
                <a:latin typeface="Times New Roman" panose="02020603050405020304" pitchFamily="18" charset="0"/>
                <a:cs typeface="Times New Roman" panose="02020603050405020304" pitchFamily="18" charset="0"/>
              </a:rPr>
              <a:t>Включает вакцинацию против:</a:t>
            </a:r>
          </a:p>
          <a:p>
            <a:r>
              <a:rPr lang="ru-RU" dirty="0" smtClean="0">
                <a:latin typeface="Times New Roman" panose="02020603050405020304" pitchFamily="18" charset="0"/>
                <a:cs typeface="Times New Roman" panose="02020603050405020304" pitchFamily="18" charset="0"/>
              </a:rPr>
              <a:t>-туляремии</a:t>
            </a:r>
          </a:p>
          <a:p>
            <a:r>
              <a:rPr lang="ru-RU" dirty="0" smtClean="0">
                <a:latin typeface="Times New Roman" panose="02020603050405020304" pitchFamily="18" charset="0"/>
                <a:cs typeface="Times New Roman" panose="02020603050405020304" pitchFamily="18" charset="0"/>
              </a:rPr>
              <a:t>-чумы</a:t>
            </a:r>
          </a:p>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бруцелеза</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-сибирской язвы</a:t>
            </a:r>
          </a:p>
          <a:p>
            <a:r>
              <a:rPr lang="ru-RU" dirty="0" smtClean="0">
                <a:latin typeface="Times New Roman" panose="02020603050405020304" pitchFamily="18" charset="0"/>
                <a:cs typeface="Times New Roman" panose="02020603050405020304" pitchFamily="18" charset="0"/>
              </a:rPr>
              <a:t>-бешенства</a:t>
            </a:r>
          </a:p>
          <a:p>
            <a:r>
              <a:rPr lang="ru-RU" dirty="0" smtClean="0">
                <a:latin typeface="Times New Roman" panose="02020603050405020304" pitchFamily="18" charset="0"/>
                <a:cs typeface="Times New Roman" panose="02020603050405020304" pitchFamily="18" charset="0"/>
              </a:rPr>
              <a:t>-лептоспироза</a:t>
            </a:r>
          </a:p>
          <a:p>
            <a:r>
              <a:rPr lang="ru-RU" dirty="0" smtClean="0">
                <a:latin typeface="Times New Roman" panose="02020603050405020304" pitchFamily="18" charset="0"/>
                <a:cs typeface="Times New Roman" panose="02020603050405020304" pitchFamily="18" charset="0"/>
              </a:rPr>
              <a:t>-</a:t>
            </a:r>
            <a:r>
              <a:rPr lang="ru-RU" dirty="0" smtClean="0">
                <a:solidFill>
                  <a:srgbClr val="00B0F0"/>
                </a:solidFill>
                <a:latin typeface="Times New Roman" panose="02020603050405020304" pitchFamily="18" charset="0"/>
                <a:cs typeface="Times New Roman" panose="02020603050405020304" pitchFamily="18" charset="0"/>
              </a:rPr>
              <a:t>клещевого вирусного энцефалита</a:t>
            </a:r>
          </a:p>
          <a:p>
            <a:r>
              <a:rPr lang="ru-RU" dirty="0" smtClean="0">
                <a:latin typeface="Times New Roman" panose="02020603050405020304" pitchFamily="18" charset="0"/>
                <a:cs typeface="Times New Roman" panose="02020603050405020304" pitchFamily="18" charset="0"/>
              </a:rPr>
              <a:t>-лихорадки КУ</a:t>
            </a:r>
          </a:p>
          <a:p>
            <a:r>
              <a:rPr lang="ru-RU" dirty="0" smtClean="0">
                <a:latin typeface="Times New Roman" panose="02020603050405020304" pitchFamily="18" charset="0"/>
                <a:cs typeface="Times New Roman" panose="02020603050405020304" pitchFamily="18" charset="0"/>
              </a:rPr>
              <a:t>-желтой лихорадки</a:t>
            </a:r>
          </a:p>
          <a:p>
            <a:r>
              <a:rPr lang="ru-RU" dirty="0" smtClean="0">
                <a:latin typeface="Times New Roman" panose="02020603050405020304" pitchFamily="18" charset="0"/>
                <a:cs typeface="Times New Roman" panose="02020603050405020304" pitchFamily="18" charset="0"/>
              </a:rPr>
              <a:t>-холеры</a:t>
            </a:r>
          </a:p>
          <a:p>
            <a:r>
              <a:rPr lang="ru-RU" dirty="0" smtClean="0">
                <a:latin typeface="Times New Roman" panose="02020603050405020304" pitchFamily="18" charset="0"/>
                <a:cs typeface="Times New Roman" panose="02020603050405020304" pitchFamily="18" charset="0"/>
              </a:rPr>
              <a:t>-брюшного тифа</a:t>
            </a:r>
          </a:p>
          <a:p>
            <a:r>
              <a:rPr lang="ru-RU" dirty="0" smtClean="0">
                <a:solidFill>
                  <a:srgbClr val="00B0F0"/>
                </a:solidFill>
                <a:latin typeface="Times New Roman" panose="02020603050405020304" pitchFamily="18" charset="0"/>
                <a:cs typeface="Times New Roman" panose="02020603050405020304" pitchFamily="18" charset="0"/>
              </a:rPr>
              <a:t>-вирусного гепатита А</a:t>
            </a:r>
          </a:p>
          <a:p>
            <a:r>
              <a:rPr lang="ru-RU" dirty="0" smtClean="0">
                <a:latin typeface="Times New Roman" panose="02020603050405020304" pitchFamily="18" charset="0"/>
                <a:cs typeface="Times New Roman" panose="02020603050405020304" pitchFamily="18" charset="0"/>
              </a:rPr>
              <a:t>-</a:t>
            </a:r>
            <a:r>
              <a:rPr lang="ru-RU" dirty="0" smtClean="0">
                <a:solidFill>
                  <a:srgbClr val="00B0F0"/>
                </a:solidFill>
                <a:latin typeface="Times New Roman" panose="02020603050405020304" pitchFamily="18" charset="0"/>
                <a:cs typeface="Times New Roman" panose="02020603050405020304" pitchFamily="18" charset="0"/>
              </a:rPr>
              <a:t>менингококковой инфекции</a:t>
            </a:r>
          </a:p>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шигеллезов</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-кори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975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3338" y="764930"/>
            <a:ext cx="10392508" cy="4801314"/>
          </a:xfrm>
          <a:prstGeom prst="rect">
            <a:avLst/>
          </a:prstGeom>
          <a:noFill/>
        </p:spPr>
        <p:txBody>
          <a:bodyPr wrap="square" rtlCol="0">
            <a:spAutoFit/>
          </a:bodyPr>
          <a:lstStyle/>
          <a:p>
            <a:r>
              <a:rPr lang="ru-RU" dirty="0" smtClean="0"/>
              <a:t>-</a:t>
            </a:r>
            <a:r>
              <a:rPr lang="ru-RU" dirty="0" smtClean="0">
                <a:latin typeface="Times New Roman" panose="02020603050405020304" pitchFamily="18" charset="0"/>
                <a:cs typeface="Times New Roman" panose="02020603050405020304" pitchFamily="18" charset="0"/>
              </a:rPr>
              <a:t>вирусного гепатита В ( контактные из очагов заболевания, не болевшие, не привитые и не имеющие сведений о профилактических прививках против гепатита В)</a:t>
            </a:r>
          </a:p>
          <a:p>
            <a:r>
              <a:rPr lang="ru-RU" dirty="0" smtClean="0">
                <a:latin typeface="Times New Roman" panose="02020603050405020304" pitchFamily="18" charset="0"/>
                <a:cs typeface="Times New Roman" panose="02020603050405020304" pitchFamily="18" charset="0"/>
              </a:rPr>
              <a:t>-дифтерии (очаг)</a:t>
            </a:r>
          </a:p>
          <a:p>
            <a:r>
              <a:rPr lang="ru-RU" dirty="0" smtClean="0">
                <a:latin typeface="Times New Roman" panose="02020603050405020304" pitchFamily="18" charset="0"/>
                <a:cs typeface="Times New Roman" panose="02020603050405020304" pitchFamily="18" charset="0"/>
              </a:rPr>
              <a:t>-эпидемического паротита (очаг)</a:t>
            </a:r>
          </a:p>
          <a:p>
            <a:r>
              <a:rPr lang="ru-RU" dirty="0" smtClean="0">
                <a:latin typeface="Times New Roman" panose="02020603050405020304" pitchFamily="18" charset="0"/>
                <a:cs typeface="Times New Roman" panose="02020603050405020304" pitchFamily="18" charset="0"/>
              </a:rPr>
              <a:t>-полиомиелита (контактные лица в очагах полиомиелита: дети с 3 </a:t>
            </a:r>
            <a:r>
              <a:rPr lang="ru-RU" dirty="0" err="1" smtClean="0">
                <a:latin typeface="Times New Roman" panose="02020603050405020304" pitchFamily="18" charset="0"/>
                <a:cs typeface="Times New Roman" panose="02020603050405020304" pitchFamily="18" charset="0"/>
              </a:rPr>
              <a:t>мес</a:t>
            </a:r>
            <a:r>
              <a:rPr lang="ru-RU" dirty="0" smtClean="0">
                <a:latin typeface="Times New Roman" panose="02020603050405020304" pitchFamily="18" charset="0"/>
                <a:cs typeface="Times New Roman" panose="02020603050405020304" pitchFamily="18" charset="0"/>
              </a:rPr>
              <a:t> до 18 лет –однократно, медицинские работники однократно</a:t>
            </a:r>
          </a:p>
          <a:p>
            <a:r>
              <a:rPr lang="ru-RU" dirty="0" smtClean="0">
                <a:latin typeface="Times New Roman" panose="02020603050405020304" pitchFamily="18" charset="0"/>
                <a:cs typeface="Times New Roman" panose="02020603050405020304" pitchFamily="18" charset="0"/>
              </a:rPr>
              <a:t>-</a:t>
            </a:r>
            <a:r>
              <a:rPr lang="ru-RU" dirty="0" smtClean="0">
                <a:solidFill>
                  <a:srgbClr val="00B0F0"/>
                </a:solidFill>
                <a:latin typeface="Times New Roman" panose="02020603050405020304" pitchFamily="18" charset="0"/>
                <a:cs typeface="Times New Roman" panose="02020603050405020304" pitchFamily="18" charset="0"/>
              </a:rPr>
              <a:t>пневмококковая инфекция </a:t>
            </a:r>
            <a:r>
              <a:rPr lang="ru-RU" dirty="0" smtClean="0">
                <a:latin typeface="Times New Roman" panose="02020603050405020304" pitchFamily="18" charset="0"/>
                <a:cs typeface="Times New Roman" panose="02020603050405020304" pitchFamily="18" charset="0"/>
              </a:rPr>
              <a:t>(дети в возрасте от 2 до 5 лет, взрослые из групп риска, включая лиц, подлежащих призыву на военную службу, а также лиц старше 60 лет, страдающих хроническими заболеваниями легких</a:t>
            </a:r>
          </a:p>
          <a:p>
            <a:r>
              <a:rPr lang="ru-RU" dirty="0" smtClean="0">
                <a:latin typeface="Times New Roman" panose="02020603050405020304" pitchFamily="18" charset="0"/>
                <a:cs typeface="Times New Roman" panose="02020603050405020304" pitchFamily="18" charset="0"/>
              </a:rPr>
              <a:t>-</a:t>
            </a:r>
            <a:r>
              <a:rPr lang="ru-RU" dirty="0" err="1" smtClean="0">
                <a:solidFill>
                  <a:srgbClr val="00B0F0"/>
                </a:solidFill>
                <a:latin typeface="Times New Roman" panose="02020603050405020304" pitchFamily="18" charset="0"/>
                <a:cs typeface="Times New Roman" panose="02020603050405020304" pitchFamily="18" charset="0"/>
              </a:rPr>
              <a:t>ротавирусной</a:t>
            </a:r>
            <a:r>
              <a:rPr lang="ru-RU" dirty="0" smtClean="0">
                <a:solidFill>
                  <a:srgbClr val="00B0F0"/>
                </a:solidFill>
                <a:latin typeface="Times New Roman" panose="02020603050405020304" pitchFamily="18" charset="0"/>
                <a:cs typeface="Times New Roman" panose="02020603050405020304" pitchFamily="18" charset="0"/>
              </a:rPr>
              <a:t> инфекции </a:t>
            </a:r>
            <a:r>
              <a:rPr lang="ru-RU" dirty="0" smtClean="0">
                <a:latin typeface="Times New Roman" panose="02020603050405020304" pitchFamily="18" charset="0"/>
                <a:cs typeface="Times New Roman" panose="02020603050405020304" pitchFamily="18" charset="0"/>
              </a:rPr>
              <a:t>( дети для активной вакцинации с целью профилактики заболеваний, вызываемых </a:t>
            </a:r>
            <a:r>
              <a:rPr lang="ru-RU" dirty="0" err="1" smtClean="0">
                <a:latin typeface="Times New Roman" panose="02020603050405020304" pitchFamily="18" charset="0"/>
                <a:cs typeface="Times New Roman" panose="02020603050405020304" pitchFamily="18" charset="0"/>
              </a:rPr>
              <a:t>ротавирусами</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a:t>
            </a:r>
            <a:r>
              <a:rPr lang="ru-RU" dirty="0" smtClean="0">
                <a:solidFill>
                  <a:srgbClr val="00B0F0"/>
                </a:solidFill>
                <a:latin typeface="Times New Roman" panose="02020603050405020304" pitchFamily="18" charset="0"/>
                <a:cs typeface="Times New Roman" panose="02020603050405020304" pitchFamily="18" charset="0"/>
              </a:rPr>
              <a:t>ветряной оспы </a:t>
            </a:r>
            <a:r>
              <a:rPr lang="ru-RU" dirty="0" smtClean="0">
                <a:latin typeface="Times New Roman" panose="02020603050405020304" pitchFamily="18" charset="0"/>
                <a:cs typeface="Times New Roman" panose="02020603050405020304" pitchFamily="18" charset="0"/>
              </a:rPr>
              <a:t>(дети и взрослые из групп риска, включая лиц, подлежащих призыву на военную службу, ранее не привитые и не болевшие ветряной оспой</a:t>
            </a:r>
          </a:p>
          <a:p>
            <a:r>
              <a:rPr lang="ru-RU" dirty="0" smtClean="0">
                <a:latin typeface="Times New Roman" panose="02020603050405020304" pitchFamily="18" charset="0"/>
                <a:cs typeface="Times New Roman" panose="02020603050405020304" pitchFamily="18" charset="0"/>
              </a:rPr>
              <a:t>-гемофильной инфекции (дети не привитые на первом году жизни против гемофильной инфекции).</a:t>
            </a:r>
          </a:p>
          <a:p>
            <a:r>
              <a:rPr lang="ru-RU" dirty="0" smtClean="0">
                <a:latin typeface="Times New Roman" panose="02020603050405020304" pitchFamily="18" charset="0"/>
                <a:cs typeface="Times New Roman" panose="02020603050405020304" pitchFamily="18" charset="0"/>
              </a:rPr>
              <a:t>Прочие инфекции:</a:t>
            </a:r>
          </a:p>
          <a:p>
            <a:r>
              <a:rPr lang="ru-RU" dirty="0" smtClean="0">
                <a:solidFill>
                  <a:srgbClr val="00B0F0"/>
                </a:solidFill>
                <a:latin typeface="Times New Roman" panose="02020603050405020304" pitchFamily="18" charset="0"/>
                <a:cs typeface="Times New Roman" panose="02020603050405020304" pitchFamily="18" charset="0"/>
              </a:rPr>
              <a:t>-</a:t>
            </a:r>
            <a:r>
              <a:rPr lang="ru-RU" dirty="0" err="1" smtClean="0">
                <a:solidFill>
                  <a:srgbClr val="00B0F0"/>
                </a:solidFill>
                <a:latin typeface="Times New Roman" panose="02020603050405020304" pitchFamily="18" charset="0"/>
                <a:cs typeface="Times New Roman" panose="02020603050405020304" pitchFamily="18" charset="0"/>
              </a:rPr>
              <a:t>папилломавирусная</a:t>
            </a:r>
            <a:r>
              <a:rPr lang="ru-RU" dirty="0" smtClean="0">
                <a:solidFill>
                  <a:srgbClr val="00B0F0"/>
                </a:solidFill>
                <a:latin typeface="Times New Roman" panose="02020603050405020304" pitchFamily="18" charset="0"/>
                <a:cs typeface="Times New Roman" panose="02020603050405020304" pitchFamily="18" charset="0"/>
              </a:rPr>
              <a:t> инфекция</a:t>
            </a:r>
          </a:p>
          <a:p>
            <a:r>
              <a:rPr lang="ru-RU" dirty="0" smtClean="0">
                <a:latin typeface="Times New Roman" panose="02020603050405020304" pitchFamily="18" charset="0"/>
                <a:cs typeface="Times New Roman" panose="02020603050405020304" pitchFamily="18" charset="0"/>
              </a:rPr>
              <a:t>-РС-вирусная инфекция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669" y="334107"/>
            <a:ext cx="10735407" cy="6383216"/>
          </a:xfrm>
        </p:spPr>
        <p:txBody>
          <a:bodyPr>
            <a:normAutofit fontScale="90000"/>
          </a:bodyPr>
          <a:lstStyle/>
          <a:p>
            <a:r>
              <a:rPr lang="ru-RU" sz="1600" dirty="0" smtClean="0">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Пневмококковая </a:t>
            </a:r>
            <a:r>
              <a:rPr lang="ru-RU" sz="1600" dirty="0" smtClean="0">
                <a:solidFill>
                  <a:schemeClr val="tx1"/>
                </a:solidFill>
                <a:latin typeface="Times New Roman" panose="02020603050405020304" pitchFamily="18" charset="0"/>
                <a:cs typeface="Times New Roman" panose="02020603050405020304" pitchFamily="18" charset="0"/>
              </a:rPr>
              <a:t>инфекция-инфекция вызванная </a:t>
            </a:r>
            <a:r>
              <a:rPr lang="en-US" sz="1600" dirty="0" smtClean="0">
                <a:solidFill>
                  <a:schemeClr val="tx1"/>
                </a:solidFill>
                <a:latin typeface="Times New Roman" panose="02020603050405020304" pitchFamily="18" charset="0"/>
                <a:cs typeface="Times New Roman" panose="02020603050405020304" pitchFamily="18" charset="0"/>
              </a:rPr>
              <a:t> </a:t>
            </a:r>
            <a:r>
              <a:rPr lang="en-US" sz="1600" dirty="0" err="1" smtClean="0">
                <a:solidFill>
                  <a:schemeClr val="tx1"/>
                </a:solidFill>
                <a:latin typeface="Times New Roman" panose="02020603050405020304" pitchFamily="18" charset="0"/>
                <a:cs typeface="Times New Roman" panose="02020603050405020304" pitchFamily="18" charset="0"/>
              </a:rPr>
              <a:t>Stretococcus</a:t>
            </a:r>
            <a:r>
              <a:rPr lang="en-US" sz="1600" dirty="0" smtClean="0">
                <a:solidFill>
                  <a:schemeClr val="tx1"/>
                </a:solidFill>
                <a:latin typeface="Times New Roman" panose="02020603050405020304" pitchFamily="18" charset="0"/>
                <a:cs typeface="Times New Roman" panose="02020603050405020304" pitchFamily="18" charset="0"/>
              </a:rPr>
              <a:t> pneumonia</a:t>
            </a:r>
            <a:r>
              <a:rPr lang="ru-RU" sz="1600" dirty="0" smtClean="0">
                <a:solidFill>
                  <a:schemeClr val="tx1"/>
                </a:solidFill>
                <a:latin typeface="Times New Roman" panose="02020603050405020304" pitchFamily="18" charset="0"/>
                <a:cs typeface="Times New Roman" panose="02020603050405020304" pitchFamily="18" charset="0"/>
              </a:rPr>
              <a:t> является самой частой бактериальной инфекцией человека во всем мире.  Инвазивные заболевания, вызываемые пневмококками (пневмония с плевритом или деструкцией, фебрильная бактериемия без видимого очага инфекции, менингит) встречаются в отсутствии вакцинации с частотой порядка 100-150 случаев на 100 000</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населения.</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Особой тяжестью отличается пневмококковый менингит, частота которого составляет порядка 8 на 100 000 детей до 5 лет.</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Единственным способом повлиять на заболеваемость является универсальная массовая вакцинация пневмококковой вакциной.</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ПРЕВЕНАР 13-вакцина пневмококковая полисахаридная конъюгированная адсорбированная, </a:t>
            </a:r>
            <a:r>
              <a:rPr lang="ru-RU" sz="1600" dirty="0" err="1" smtClean="0">
                <a:solidFill>
                  <a:schemeClr val="tx1"/>
                </a:solidFill>
                <a:latin typeface="Times New Roman" panose="02020603050405020304" pitchFamily="18" charset="0"/>
                <a:cs typeface="Times New Roman" panose="02020603050405020304" pitchFamily="18" charset="0"/>
              </a:rPr>
              <a:t>тринадцативалентная</a:t>
            </a:r>
            <a:r>
              <a:rPr lang="ru-RU" sz="1600" dirty="0" smtClean="0">
                <a:solidFill>
                  <a:schemeClr val="tx1"/>
                </a:solidFill>
                <a:latin typeface="Times New Roman" panose="02020603050405020304" pitchFamily="18" charset="0"/>
                <a:cs typeface="Times New Roman" panose="02020603050405020304" pitchFamily="18" charset="0"/>
              </a:rPr>
              <a:t>. Представляет собой </a:t>
            </a:r>
            <a:r>
              <a:rPr lang="ru-RU" sz="1600" dirty="0" err="1" smtClean="0">
                <a:solidFill>
                  <a:schemeClr val="tx1"/>
                </a:solidFill>
                <a:latin typeface="Times New Roman" panose="02020603050405020304" pitchFamily="18" charset="0"/>
                <a:cs typeface="Times New Roman" panose="02020603050405020304" pitchFamily="18" charset="0"/>
              </a:rPr>
              <a:t>капсулярные</a:t>
            </a:r>
            <a:r>
              <a:rPr lang="ru-RU" sz="1600" dirty="0" smtClean="0">
                <a:solidFill>
                  <a:schemeClr val="tx1"/>
                </a:solidFill>
                <a:latin typeface="Times New Roman" panose="02020603050405020304" pitchFamily="18" charset="0"/>
                <a:cs typeface="Times New Roman" panose="02020603050405020304" pitchFamily="18" charset="0"/>
              </a:rPr>
              <a:t> полисахариды 13 серотипов пневмококка: 1,3,4,5, 6А, 6В,7</a:t>
            </a:r>
            <a:r>
              <a:rPr lang="en-US" sz="1600" dirty="0" smtClean="0">
                <a:solidFill>
                  <a:schemeClr val="tx1"/>
                </a:solidFill>
                <a:latin typeface="Times New Roman" panose="02020603050405020304" pitchFamily="18" charset="0"/>
                <a:cs typeface="Times New Roman" panose="02020603050405020304" pitchFamily="18" charset="0"/>
              </a:rPr>
              <a:t>F</a:t>
            </a:r>
            <a:r>
              <a:rPr lang="ru-RU" sz="1600" dirty="0" smtClean="0">
                <a:solidFill>
                  <a:schemeClr val="tx1"/>
                </a:solidFill>
                <a:latin typeface="Times New Roman" panose="02020603050405020304" pitchFamily="18" charset="0"/>
                <a:cs typeface="Times New Roman" panose="02020603050405020304" pitchFamily="18" charset="0"/>
              </a:rPr>
              <a:t>, 9</a:t>
            </a:r>
            <a:r>
              <a:rPr lang="en-US" sz="1600" dirty="0" smtClean="0">
                <a:solidFill>
                  <a:schemeClr val="tx1"/>
                </a:solidFill>
                <a:latin typeface="Times New Roman" panose="02020603050405020304" pitchFamily="18" charset="0"/>
                <a:cs typeface="Times New Roman" panose="02020603050405020304" pitchFamily="18" charset="0"/>
              </a:rPr>
              <a:t>V</a:t>
            </a:r>
            <a:r>
              <a:rPr lang="ru-RU" sz="1600" dirty="0" smtClean="0">
                <a:solidFill>
                  <a:schemeClr val="tx1"/>
                </a:solidFill>
                <a:latin typeface="Times New Roman" panose="02020603050405020304" pitchFamily="18" charset="0"/>
                <a:cs typeface="Times New Roman" panose="02020603050405020304" pitchFamily="18" charset="0"/>
              </a:rPr>
              <a:t>, 14, 18С, 19А, 19</a:t>
            </a:r>
            <a:r>
              <a:rPr lang="en-US" sz="1600" dirty="0" smtClean="0">
                <a:solidFill>
                  <a:schemeClr val="tx1"/>
                </a:solidFill>
                <a:latin typeface="Times New Roman" panose="02020603050405020304" pitchFamily="18" charset="0"/>
                <a:cs typeface="Times New Roman" panose="02020603050405020304" pitchFamily="18" charset="0"/>
              </a:rPr>
              <a:t>F </a:t>
            </a:r>
            <a:r>
              <a:rPr lang="ru-RU" sz="1600" dirty="0" smtClean="0">
                <a:solidFill>
                  <a:schemeClr val="tx1"/>
                </a:solidFill>
                <a:latin typeface="Times New Roman" panose="02020603050405020304" pitchFamily="18" charset="0"/>
                <a:cs typeface="Times New Roman" panose="02020603050405020304" pitchFamily="18" charset="0"/>
              </a:rPr>
              <a:t>и 23</a:t>
            </a:r>
            <a:r>
              <a:rPr lang="en-US" sz="1600" dirty="0" smtClean="0">
                <a:solidFill>
                  <a:schemeClr val="tx1"/>
                </a:solidFill>
                <a:latin typeface="Times New Roman" panose="02020603050405020304" pitchFamily="18" charset="0"/>
                <a:cs typeface="Times New Roman" panose="02020603050405020304" pitchFamily="18" charset="0"/>
              </a:rPr>
              <a:t>F</a:t>
            </a:r>
            <a:r>
              <a:rPr lang="ru-RU" sz="1600" dirty="0" smtClean="0">
                <a:solidFill>
                  <a:schemeClr val="tx1"/>
                </a:solidFill>
                <a:latin typeface="Times New Roman" panose="02020603050405020304" pitchFamily="18" charset="0"/>
                <a:cs typeface="Times New Roman" panose="02020603050405020304" pitchFamily="18" charset="0"/>
              </a:rPr>
              <a:t>, индивидуально конъюгированные с дифтерийным белком </a:t>
            </a:r>
            <a:r>
              <a:rPr lang="en-US" sz="1600" dirty="0" smtClean="0">
                <a:solidFill>
                  <a:schemeClr val="tx1"/>
                </a:solidFill>
                <a:latin typeface="Times New Roman" panose="02020603050405020304" pitchFamily="18" charset="0"/>
                <a:cs typeface="Times New Roman" panose="02020603050405020304" pitchFamily="18" charset="0"/>
              </a:rPr>
              <a:t>CRM</a:t>
            </a:r>
            <a:r>
              <a:rPr lang="ru-RU" sz="1600" dirty="0" smtClean="0">
                <a:solidFill>
                  <a:schemeClr val="tx1"/>
                </a:solidFill>
                <a:latin typeface="Times New Roman" panose="02020603050405020304" pitchFamily="18" charset="0"/>
                <a:cs typeface="Times New Roman" panose="02020603050405020304" pitchFamily="18" charset="0"/>
              </a:rPr>
              <a:t> и адсорбированные на алюминия фосфате.</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Вакцина </a:t>
            </a:r>
            <a:r>
              <a:rPr lang="ru-RU" sz="1600" dirty="0" err="1" smtClean="0">
                <a:solidFill>
                  <a:schemeClr val="tx1"/>
                </a:solidFill>
                <a:latin typeface="Times New Roman" panose="02020603050405020304" pitchFamily="18" charset="0"/>
                <a:cs typeface="Times New Roman" panose="02020603050405020304" pitchFamily="18" charset="0"/>
              </a:rPr>
              <a:t>Превенар</a:t>
            </a:r>
            <a:r>
              <a:rPr lang="ru-RU" sz="1600" dirty="0" smtClean="0">
                <a:solidFill>
                  <a:schemeClr val="tx1"/>
                </a:solidFill>
                <a:latin typeface="Times New Roman" panose="02020603050405020304" pitchFamily="18" charset="0"/>
                <a:cs typeface="Times New Roman" panose="02020603050405020304" pitchFamily="18" charset="0"/>
              </a:rPr>
              <a:t> 13 включает до 90% серотипов, являющихся причиной инвазивных пневмококковых инфекций, в том числе устойчивых к лечению антибиотиками.</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b="1" dirty="0" smtClean="0">
                <a:solidFill>
                  <a:schemeClr val="tx1"/>
                </a:solidFill>
                <a:latin typeface="Times New Roman" panose="02020603050405020304" pitchFamily="18" charset="0"/>
                <a:cs typeface="Times New Roman" panose="02020603050405020304" pitchFamily="18" charset="0"/>
              </a:rPr>
              <a:t>Показания к применению: </a:t>
            </a: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-профилактика пневмококковых инфекций ( в том числе менингит, бактериемию, сепсис, тяжелые пневмонии) с 2-х месяцев жизни и далее без ограничения по возрасту: в рамках национального календаря, у лиц групп повышенного риска развития пневмококковой инфекции</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Группы риска:</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-с </a:t>
            </a:r>
            <a:r>
              <a:rPr lang="ru-RU" sz="1600" dirty="0" err="1" smtClean="0">
                <a:solidFill>
                  <a:schemeClr val="tx1"/>
                </a:solidFill>
                <a:latin typeface="Times New Roman" panose="02020603050405020304" pitchFamily="18" charset="0"/>
                <a:cs typeface="Times New Roman" panose="02020603050405020304" pitchFamily="18" charset="0"/>
              </a:rPr>
              <a:t>иммунодефицитными</a:t>
            </a:r>
            <a:r>
              <a:rPr lang="ru-RU" sz="1600" dirty="0" smtClean="0">
                <a:solidFill>
                  <a:schemeClr val="tx1"/>
                </a:solidFill>
                <a:latin typeface="Times New Roman" panose="02020603050405020304" pitchFamily="18" charset="0"/>
                <a:cs typeface="Times New Roman" panose="02020603050405020304" pitchFamily="18" charset="0"/>
              </a:rPr>
              <a:t> состояниями, в </a:t>
            </a:r>
            <a:r>
              <a:rPr lang="ru-RU" sz="1600" dirty="0" err="1" smtClean="0">
                <a:solidFill>
                  <a:schemeClr val="tx1"/>
                </a:solidFill>
                <a:latin typeface="Times New Roman" panose="02020603050405020304" pitchFamily="18" charset="0"/>
                <a:cs typeface="Times New Roman" panose="02020603050405020304" pitchFamily="18" charset="0"/>
              </a:rPr>
              <a:t>т.ч</a:t>
            </a:r>
            <a:r>
              <a:rPr lang="ru-RU" sz="1600" dirty="0" smtClean="0">
                <a:solidFill>
                  <a:schemeClr val="tx1"/>
                </a:solidFill>
                <a:latin typeface="Times New Roman" panose="02020603050405020304" pitchFamily="18" charset="0"/>
                <a:cs typeface="Times New Roman" panose="02020603050405020304" pitchFamily="18" charset="0"/>
              </a:rPr>
              <a:t>. ВИЧ, онкологическими заболеваниями, получающим </a:t>
            </a:r>
            <a:r>
              <a:rPr lang="ru-RU" sz="1600" dirty="0" err="1" smtClean="0">
                <a:solidFill>
                  <a:schemeClr val="tx1"/>
                </a:solidFill>
                <a:latin typeface="Times New Roman" panose="02020603050405020304" pitchFamily="18" charset="0"/>
                <a:cs typeface="Times New Roman" panose="02020603050405020304" pitchFamily="18" charset="0"/>
              </a:rPr>
              <a:t>иммуносупрессивную</a:t>
            </a:r>
            <a:r>
              <a:rPr lang="ru-RU" sz="1600" dirty="0" smtClean="0">
                <a:solidFill>
                  <a:schemeClr val="tx1"/>
                </a:solidFill>
                <a:latin typeface="Times New Roman" panose="02020603050405020304" pitchFamily="18" charset="0"/>
                <a:cs typeface="Times New Roman" panose="02020603050405020304" pitchFamily="18" charset="0"/>
              </a:rPr>
              <a:t> терапию, с хроническими заболеваниями легких, сердечно-сосудистой системы, печени, почек и сахарным диабетом, больным бронхиальной астмой, недоношенным детям, инфицированным микобактерией туберкулеза</a:t>
            </a:r>
            <a:br>
              <a:rPr lang="ru-RU" sz="16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rPr>
              <a:t/>
            </a:r>
            <a:br>
              <a:rPr lang="ru-RU" dirty="0" smtClean="0">
                <a:solidFill>
                  <a:schemeClr val="tx1"/>
                </a:solidFill>
              </a:rPr>
            </a:br>
            <a:endParaRPr lang="ru-RU" dirty="0">
              <a:solidFill>
                <a:schemeClr val="tx1"/>
              </a:solidFill>
            </a:endParaRPr>
          </a:p>
        </p:txBody>
      </p:sp>
    </p:spTree>
    <p:extLst>
      <p:ext uri="{BB962C8B-B14F-4D97-AF65-F5344CB8AC3E}">
        <p14:creationId xmlns:p14="http://schemas.microsoft.com/office/powerpoint/2010/main" val="334117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3860422473"/>
              </p:ext>
            </p:extLst>
          </p:nvPr>
        </p:nvGraphicFramePr>
        <p:xfrm>
          <a:off x="694594" y="1239717"/>
          <a:ext cx="11060721" cy="5310553"/>
        </p:xfrm>
        <a:graphic>
          <a:graphicData uri="http://schemas.openxmlformats.org/drawingml/2006/table">
            <a:tbl>
              <a:tblPr firstRow="1" bandRow="1">
                <a:tableStyleId>{5C22544A-7EE6-4342-B048-85BDC9FD1C3A}</a:tableStyleId>
              </a:tblPr>
              <a:tblGrid>
                <a:gridCol w="3686907">
                  <a:extLst>
                    <a:ext uri="{9D8B030D-6E8A-4147-A177-3AD203B41FA5}">
                      <a16:colId xmlns:a16="http://schemas.microsoft.com/office/drawing/2014/main" val="1538788644"/>
                    </a:ext>
                  </a:extLst>
                </a:gridCol>
                <a:gridCol w="3686907">
                  <a:extLst>
                    <a:ext uri="{9D8B030D-6E8A-4147-A177-3AD203B41FA5}">
                      <a16:colId xmlns:a16="http://schemas.microsoft.com/office/drawing/2014/main" val="2904704924"/>
                    </a:ext>
                  </a:extLst>
                </a:gridCol>
                <a:gridCol w="3686907">
                  <a:extLst>
                    <a:ext uri="{9D8B030D-6E8A-4147-A177-3AD203B41FA5}">
                      <a16:colId xmlns:a16="http://schemas.microsoft.com/office/drawing/2014/main" val="1053164096"/>
                    </a:ext>
                  </a:extLst>
                </a:gridCol>
              </a:tblGrid>
              <a:tr h="964135">
                <a:tc>
                  <a:txBody>
                    <a:bodyPr/>
                    <a:lstStyle/>
                    <a:p>
                      <a:r>
                        <a:rPr lang="ru-RU" dirty="0" smtClean="0"/>
                        <a:t>Возраст начала </a:t>
                      </a:r>
                    </a:p>
                    <a:p>
                      <a:r>
                        <a:rPr lang="ru-RU" dirty="0" smtClean="0"/>
                        <a:t>вакцинации</a:t>
                      </a:r>
                      <a:endParaRPr lang="ru-RU" dirty="0"/>
                    </a:p>
                  </a:txBody>
                  <a:tcPr/>
                </a:tc>
                <a:tc>
                  <a:txBody>
                    <a:bodyPr/>
                    <a:lstStyle/>
                    <a:p>
                      <a:r>
                        <a:rPr lang="ru-RU" dirty="0" smtClean="0"/>
                        <a:t>Схема вакцинации</a:t>
                      </a:r>
                      <a:endParaRPr lang="ru-RU" dirty="0"/>
                    </a:p>
                  </a:txBody>
                  <a:tcPr/>
                </a:tc>
                <a:tc>
                  <a:txBody>
                    <a:bodyPr/>
                    <a:lstStyle/>
                    <a:p>
                      <a:r>
                        <a:rPr lang="ru-RU" dirty="0" smtClean="0"/>
                        <a:t>Интервалы</a:t>
                      </a:r>
                      <a:r>
                        <a:rPr lang="ru-RU" baseline="0" dirty="0" smtClean="0"/>
                        <a:t> и дозировка</a:t>
                      </a:r>
                      <a:endParaRPr lang="ru-RU" dirty="0"/>
                    </a:p>
                  </a:txBody>
                  <a:tcPr/>
                </a:tc>
                <a:extLst>
                  <a:ext uri="{0D108BD9-81ED-4DB2-BD59-A6C34878D82A}">
                    <a16:rowId xmlns:a16="http://schemas.microsoft.com/office/drawing/2014/main" val="4224932918"/>
                  </a:ext>
                </a:extLst>
              </a:tr>
              <a:tr h="1454013">
                <a:tc>
                  <a:txBody>
                    <a:bodyPr/>
                    <a:lstStyle/>
                    <a:p>
                      <a:r>
                        <a:rPr lang="ru-RU" sz="1200" dirty="0" smtClean="0">
                          <a:latin typeface="Times New Roman" panose="02020603050405020304" pitchFamily="18" charset="0"/>
                          <a:cs typeface="Times New Roman" panose="02020603050405020304" pitchFamily="18" charset="0"/>
                        </a:rPr>
                        <a:t>2-6 </a:t>
                      </a:r>
                      <a:r>
                        <a:rPr lang="ru-RU" sz="1200" dirty="0" err="1" smtClean="0">
                          <a:latin typeface="Times New Roman" panose="02020603050405020304" pitchFamily="18" charset="0"/>
                          <a:cs typeface="Times New Roman" panose="02020603050405020304" pitchFamily="18" charset="0"/>
                        </a:rPr>
                        <a:t>мес</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3+1 или 2+1</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Индивидуальная иммунизация: 3 дозы с интервалом не менее</a:t>
                      </a:r>
                      <a:r>
                        <a:rPr lang="ru-RU" sz="1200" baseline="0" dirty="0" smtClean="0">
                          <a:latin typeface="Times New Roman" panose="02020603050405020304" pitchFamily="18" charset="0"/>
                          <a:cs typeface="Times New Roman" panose="02020603050405020304" pitchFamily="18" charset="0"/>
                        </a:rPr>
                        <a:t> 4 </a:t>
                      </a:r>
                      <a:r>
                        <a:rPr lang="ru-RU" sz="1200" baseline="0" dirty="0" err="1" smtClean="0">
                          <a:latin typeface="Times New Roman" panose="02020603050405020304" pitchFamily="18" charset="0"/>
                          <a:cs typeface="Times New Roman" panose="02020603050405020304" pitchFamily="18" charset="0"/>
                        </a:rPr>
                        <a:t>нед</a:t>
                      </a:r>
                      <a:r>
                        <a:rPr lang="ru-RU" sz="1200" baseline="0" dirty="0" smtClean="0">
                          <a:latin typeface="Times New Roman" panose="02020603050405020304" pitchFamily="18" charset="0"/>
                          <a:cs typeface="Times New Roman" panose="02020603050405020304" pitchFamily="18" charset="0"/>
                        </a:rPr>
                        <a:t> между введениями.</a:t>
                      </a:r>
                    </a:p>
                    <a:p>
                      <a:r>
                        <a:rPr lang="ru-RU" sz="1200" baseline="0" dirty="0" smtClean="0">
                          <a:latin typeface="Times New Roman" panose="02020603050405020304" pitchFamily="18" charset="0"/>
                          <a:cs typeface="Times New Roman" panose="02020603050405020304" pitchFamily="18" charset="0"/>
                        </a:rPr>
                        <a:t>Первую дозу можно вводить с 2-х мес. Ревакцинация однократно в 11-15 мес. Массовая иммунизация детей: 2 дозы с интервалом не менее 8 </a:t>
                      </a:r>
                      <a:r>
                        <a:rPr lang="ru-RU" sz="1200" baseline="0" dirty="0" err="1" smtClean="0">
                          <a:latin typeface="Times New Roman" panose="02020603050405020304" pitchFamily="18" charset="0"/>
                          <a:cs typeface="Times New Roman" panose="02020603050405020304" pitchFamily="18" charset="0"/>
                        </a:rPr>
                        <a:t>нед</a:t>
                      </a:r>
                      <a:r>
                        <a:rPr lang="ru-RU" sz="1200" baseline="0" dirty="0" smtClean="0">
                          <a:latin typeface="Times New Roman" panose="02020603050405020304" pitchFamily="18" charset="0"/>
                          <a:cs typeface="Times New Roman" panose="02020603050405020304" pitchFamily="18" charset="0"/>
                        </a:rPr>
                        <a:t> между введениями. Ревакцинация однократно в 11-15 </a:t>
                      </a:r>
                      <a:r>
                        <a:rPr lang="ru-RU" sz="1200" baseline="0" dirty="0" err="1" smtClean="0">
                          <a:latin typeface="Times New Roman" panose="02020603050405020304" pitchFamily="18" charset="0"/>
                          <a:cs typeface="Times New Roman" panose="02020603050405020304" pitchFamily="18" charset="0"/>
                        </a:rPr>
                        <a:t>мес</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29582433"/>
                  </a:ext>
                </a:extLst>
              </a:tr>
              <a:tr h="964135">
                <a:tc>
                  <a:txBody>
                    <a:bodyPr/>
                    <a:lstStyle/>
                    <a:p>
                      <a:r>
                        <a:rPr lang="ru-RU" sz="1200" dirty="0" smtClean="0">
                          <a:latin typeface="Times New Roman" panose="02020603050405020304" pitchFamily="18" charset="0"/>
                          <a:cs typeface="Times New Roman" panose="02020603050405020304" pitchFamily="18" charset="0"/>
                        </a:rPr>
                        <a:t>7-11 </a:t>
                      </a:r>
                      <a:r>
                        <a:rPr lang="ru-RU" sz="1200" dirty="0" err="1" smtClean="0">
                          <a:latin typeface="Times New Roman" panose="02020603050405020304" pitchFamily="18" charset="0"/>
                          <a:cs typeface="Times New Roman" panose="02020603050405020304" pitchFamily="18" charset="0"/>
                        </a:rPr>
                        <a:t>мес</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2+1</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2 дозы</a:t>
                      </a:r>
                      <a:r>
                        <a:rPr lang="ru-RU" sz="1200" baseline="0" dirty="0" smtClean="0">
                          <a:latin typeface="Times New Roman" panose="02020603050405020304" pitchFamily="18" charset="0"/>
                          <a:cs typeface="Times New Roman" panose="02020603050405020304" pitchFamily="18" charset="0"/>
                        </a:rPr>
                        <a:t> с интервалом не менее 4 </a:t>
                      </a:r>
                      <a:r>
                        <a:rPr lang="ru-RU" sz="1200" baseline="0" dirty="0" err="1" smtClean="0">
                          <a:latin typeface="Times New Roman" panose="02020603050405020304" pitchFamily="18" charset="0"/>
                          <a:cs typeface="Times New Roman" panose="02020603050405020304" pitchFamily="18" charset="0"/>
                        </a:rPr>
                        <a:t>нед</a:t>
                      </a:r>
                      <a:r>
                        <a:rPr lang="ru-RU" sz="1200" baseline="0" dirty="0" smtClean="0">
                          <a:latin typeface="Times New Roman" panose="02020603050405020304" pitchFamily="18" charset="0"/>
                          <a:cs typeface="Times New Roman" panose="02020603050405020304" pitchFamily="18" charset="0"/>
                        </a:rPr>
                        <a:t> между введениями.</a:t>
                      </a:r>
                    </a:p>
                    <a:p>
                      <a:r>
                        <a:rPr lang="ru-RU" sz="1200" baseline="0" dirty="0" smtClean="0">
                          <a:latin typeface="Times New Roman" panose="02020603050405020304" pitchFamily="18" charset="0"/>
                          <a:cs typeface="Times New Roman" panose="02020603050405020304" pitchFamily="18" charset="0"/>
                        </a:rPr>
                        <a:t>Ревакцинация однократно на 2 году жизни</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4440559"/>
                  </a:ext>
                </a:extLst>
              </a:tr>
              <a:tr h="964135">
                <a:tc>
                  <a:txBody>
                    <a:bodyPr/>
                    <a:lstStyle/>
                    <a:p>
                      <a:r>
                        <a:rPr lang="ru-RU" sz="1200" dirty="0" smtClean="0">
                          <a:latin typeface="Times New Roman" panose="02020603050405020304" pitchFamily="18" charset="0"/>
                          <a:cs typeface="Times New Roman" panose="02020603050405020304" pitchFamily="18" charset="0"/>
                        </a:rPr>
                        <a:t>12-23 </a:t>
                      </a:r>
                      <a:r>
                        <a:rPr lang="ru-RU" sz="1200" dirty="0" err="1" smtClean="0">
                          <a:latin typeface="Times New Roman" panose="02020603050405020304" pitchFamily="18" charset="0"/>
                          <a:cs typeface="Times New Roman" panose="02020603050405020304" pitchFamily="18" charset="0"/>
                        </a:rPr>
                        <a:t>мес</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1+1</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2 дозы с интервалом не менее 8 </a:t>
                      </a:r>
                      <a:r>
                        <a:rPr lang="ru-RU" sz="1200" dirty="0" err="1" smtClean="0">
                          <a:latin typeface="Times New Roman" panose="02020603050405020304" pitchFamily="18" charset="0"/>
                          <a:cs typeface="Times New Roman" panose="02020603050405020304" pitchFamily="18" charset="0"/>
                        </a:rPr>
                        <a:t>нед</a:t>
                      </a:r>
                      <a:r>
                        <a:rPr lang="ru-RU" sz="1200" dirty="0" smtClean="0">
                          <a:latin typeface="Times New Roman" panose="02020603050405020304" pitchFamily="18" charset="0"/>
                          <a:cs typeface="Times New Roman" panose="02020603050405020304" pitchFamily="18" charset="0"/>
                        </a:rPr>
                        <a:t> между введениями</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42638471"/>
                  </a:ext>
                </a:extLst>
              </a:tr>
              <a:tr h="964135">
                <a:tc>
                  <a:txBody>
                    <a:bodyPr/>
                    <a:lstStyle/>
                    <a:p>
                      <a:r>
                        <a:rPr lang="ru-RU" sz="1200" dirty="0" smtClean="0">
                          <a:latin typeface="Times New Roman" panose="02020603050405020304" pitchFamily="18" charset="0"/>
                          <a:cs typeface="Times New Roman" panose="02020603050405020304" pitchFamily="18" charset="0"/>
                        </a:rPr>
                        <a:t>2 года и старше </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1</a:t>
                      </a:r>
                      <a:endParaRPr lang="ru-RU" sz="1200" dirty="0">
                        <a:latin typeface="Times New Roman" panose="02020603050405020304" pitchFamily="18" charset="0"/>
                        <a:cs typeface="Times New Roman" panose="02020603050405020304" pitchFamily="18" charset="0"/>
                      </a:endParaRPr>
                    </a:p>
                  </a:txBody>
                  <a:tcPr/>
                </a:tc>
                <a:tc>
                  <a:txBody>
                    <a:bodyPr/>
                    <a:lstStyle/>
                    <a:p>
                      <a:r>
                        <a:rPr lang="ru-RU" sz="1200" dirty="0" smtClean="0">
                          <a:latin typeface="Times New Roman" panose="02020603050405020304" pitchFamily="18" charset="0"/>
                          <a:cs typeface="Times New Roman" panose="02020603050405020304" pitchFamily="18" charset="0"/>
                        </a:rPr>
                        <a:t>Однократно</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7778002"/>
                  </a:ext>
                </a:extLst>
              </a:tr>
            </a:tbl>
          </a:graphicData>
        </a:graphic>
      </p:graphicFrame>
      <p:sp>
        <p:nvSpPr>
          <p:cNvPr id="8" name="Заголовок 7"/>
          <p:cNvSpPr>
            <a:spLocks noGrp="1"/>
          </p:cNvSpPr>
          <p:nvPr>
            <p:ph type="title"/>
          </p:nvPr>
        </p:nvSpPr>
        <p:spPr>
          <a:xfrm>
            <a:off x="838200" y="365125"/>
            <a:ext cx="10515600" cy="619613"/>
          </a:xfrm>
        </p:spPr>
        <p:txBody>
          <a:bodyPr>
            <a:normAutofit fontScale="90000"/>
          </a:bodyPr>
          <a:lstStyle/>
          <a:p>
            <a:r>
              <a:rPr lang="ru-RU" dirty="0" smtClean="0"/>
              <a:t>Схема вакцинации</a:t>
            </a:r>
            <a:endParaRPr lang="ru-RU" dirty="0"/>
          </a:p>
        </p:txBody>
      </p:sp>
    </p:spTree>
    <p:extLst>
      <p:ext uri="{BB962C8B-B14F-4D97-AF65-F5344CB8AC3E}">
        <p14:creationId xmlns:p14="http://schemas.microsoft.com/office/powerpoint/2010/main" val="1476775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3642" y="254977"/>
            <a:ext cx="9617320" cy="3200400"/>
          </a:xfrm>
        </p:spPr>
        <p:txBody>
          <a:bodyPr>
            <a:normAutofit fontScale="90000"/>
          </a:bodyPr>
          <a:lstStyle/>
          <a:p>
            <a:pPr algn="l"/>
            <a:r>
              <a:rPr lang="ru-RU" sz="4400" dirty="0" err="1" smtClean="0">
                <a:latin typeface="Times New Roman" panose="02020603050405020304" pitchFamily="18" charset="0"/>
                <a:cs typeface="Times New Roman" panose="02020603050405020304" pitchFamily="18" charset="0"/>
              </a:rPr>
              <a:t>Ротавирусная</a:t>
            </a:r>
            <a:r>
              <a:rPr lang="ru-RU" sz="4400" dirty="0" smtClean="0">
                <a:latin typeface="Times New Roman" panose="02020603050405020304" pitchFamily="18" charset="0"/>
                <a:cs typeface="Times New Roman" panose="02020603050405020304" pitchFamily="18" charset="0"/>
              </a:rPr>
              <a:t> инфекция</a:t>
            </a:r>
            <a:br>
              <a:rPr lang="ru-RU" sz="4400" dirty="0" smtClean="0">
                <a:latin typeface="Times New Roman" panose="02020603050405020304" pitchFamily="18" charset="0"/>
                <a:cs typeface="Times New Roman" panose="02020603050405020304" pitchFamily="18" charset="0"/>
              </a:rPr>
            </a:br>
            <a:r>
              <a:rPr lang="ru-RU" sz="1800" dirty="0" err="1" smtClean="0">
                <a:latin typeface="Times New Roman" panose="02020603050405020304" pitchFamily="18" charset="0"/>
                <a:cs typeface="Times New Roman" panose="02020603050405020304" pitchFamily="18" charset="0"/>
              </a:rPr>
              <a:t>Ротавирусы</a:t>
            </a:r>
            <a:r>
              <a:rPr lang="ru-RU" sz="1800"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человека из семейства РНК-вирусов, являются основной причиной острого гастроэнтерита. К возрасту 5 лет его переносят практически все дети. По данным ВОЗ, В 2008 г. </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в мире </a:t>
            </a:r>
            <a:r>
              <a:rPr lang="ru-RU" sz="1800" dirty="0" err="1" smtClean="0">
                <a:latin typeface="Times New Roman" panose="02020603050405020304" pitchFamily="18" charset="0"/>
                <a:cs typeface="Times New Roman" panose="02020603050405020304" pitchFamily="18" charset="0"/>
              </a:rPr>
              <a:t>ротавирус</a:t>
            </a:r>
            <a:r>
              <a:rPr lang="ru-RU" sz="1800" dirty="0" smtClean="0">
                <a:latin typeface="Times New Roman" panose="02020603050405020304" pitchFamily="18" charset="0"/>
                <a:cs typeface="Times New Roman" panose="02020603050405020304" pitchFamily="18" charset="0"/>
              </a:rPr>
              <a:t> унес 453 тыс. детских жизней. Ежегодно с </a:t>
            </a:r>
            <a:r>
              <a:rPr lang="ru-RU" sz="1800" dirty="0" err="1" smtClean="0">
                <a:latin typeface="Times New Roman" panose="02020603050405020304" pitchFamily="18" charset="0"/>
                <a:cs typeface="Times New Roman" panose="02020603050405020304" pitchFamily="18" charset="0"/>
              </a:rPr>
              <a:t>ротавирусной</a:t>
            </a:r>
            <a:r>
              <a:rPr lang="ru-RU" sz="1800" dirty="0" smtClean="0">
                <a:latin typeface="Times New Roman" panose="02020603050405020304" pitchFamily="18" charset="0"/>
                <a:cs typeface="Times New Roman" panose="02020603050405020304" pitchFamily="18" charset="0"/>
              </a:rPr>
              <a:t> инфекцией госпитализируется не менее 2 млн детей; по данным из 35 стран, </a:t>
            </a:r>
            <a:r>
              <a:rPr lang="ru-RU" sz="1800" dirty="0" err="1" smtClean="0">
                <a:latin typeface="Times New Roman" panose="02020603050405020304" pitchFamily="18" charset="0"/>
                <a:cs typeface="Times New Roman" panose="02020603050405020304" pitchFamily="18" charset="0"/>
              </a:rPr>
              <a:t>ротавирус</a:t>
            </a:r>
            <a:r>
              <a:rPr lang="ru-RU" sz="1800" dirty="0" smtClean="0">
                <a:latin typeface="Times New Roman" panose="02020603050405020304" pitchFamily="18" charset="0"/>
                <a:cs typeface="Times New Roman" panose="02020603050405020304" pitchFamily="18" charset="0"/>
              </a:rPr>
              <a:t> обуславливает 40% всех детей.</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 России зарегистрирована вакцина </a:t>
            </a:r>
            <a:r>
              <a:rPr lang="ru-RU" sz="1800" dirty="0" err="1" smtClean="0">
                <a:latin typeface="Times New Roman" panose="02020603050405020304" pitchFamily="18" charset="0"/>
                <a:cs typeface="Times New Roman" panose="02020603050405020304" pitchFamily="18" charset="0"/>
              </a:rPr>
              <a:t>РотаТек</a:t>
            </a:r>
            <a:r>
              <a:rPr lang="ru-RU" sz="1800" dirty="0" smtClean="0">
                <a:latin typeface="Times New Roman" panose="02020603050405020304" pitchFamily="18" charset="0"/>
                <a:cs typeface="Times New Roman" panose="02020603050405020304" pitchFamily="18" charset="0"/>
              </a:rPr>
              <a:t> –оральная живая 5-валентная вакцина. Она содержит 5 вирусов: 4 несут на наружной оболочке поверхностные белки </a:t>
            </a:r>
            <a:r>
              <a:rPr lang="en-US" sz="1800" dirty="0" smtClean="0">
                <a:latin typeface="Times New Roman" panose="02020603050405020304" pitchFamily="18" charset="0"/>
                <a:cs typeface="Times New Roman" panose="02020603050405020304" pitchFamily="18" charset="0"/>
              </a:rPr>
              <a:t>VP7</a:t>
            </a:r>
            <a:r>
              <a:rPr lang="ru-RU" sz="1800" dirty="0" smtClean="0">
                <a:latin typeface="Times New Roman" panose="02020603050405020304" pitchFamily="18" charset="0"/>
                <a:cs typeface="Times New Roman" panose="02020603050405020304" pitchFamily="18" charset="0"/>
              </a:rPr>
              <a:t> серотипов </a:t>
            </a:r>
            <a:r>
              <a:rPr lang="en-US" sz="1800" dirty="0" smtClean="0">
                <a:latin typeface="Times New Roman" panose="02020603050405020304" pitchFamily="18" charset="0"/>
                <a:cs typeface="Times New Roman" panose="02020603050405020304" pitchFamily="18" charset="0"/>
              </a:rPr>
              <a:t>G1, G2, G3,G4</a:t>
            </a:r>
            <a:r>
              <a:rPr lang="ru-RU" sz="1800" dirty="0" smtClean="0">
                <a:latin typeface="Times New Roman" panose="02020603050405020304" pitchFamily="18" charset="0"/>
                <a:cs typeface="Times New Roman" panose="02020603050405020304" pitchFamily="18" charset="0"/>
              </a:rPr>
              <a:t> человеческих штаммов и </a:t>
            </a:r>
            <a:r>
              <a:rPr lang="en-US" sz="1800" dirty="0" smtClean="0">
                <a:latin typeface="Times New Roman" panose="02020603050405020304" pitchFamily="18" charset="0"/>
                <a:cs typeface="Times New Roman" panose="02020603050405020304" pitchFamily="18" charset="0"/>
              </a:rPr>
              <a:t>VP4 </a:t>
            </a:r>
            <a:r>
              <a:rPr lang="ru-RU" sz="1800" dirty="0" smtClean="0">
                <a:latin typeface="Times New Roman" panose="02020603050405020304" pitchFamily="18" charset="0"/>
                <a:cs typeface="Times New Roman" panose="02020603050405020304" pitchFamily="18" charset="0"/>
              </a:rPr>
              <a:t>серотипа </a:t>
            </a:r>
            <a:r>
              <a:rPr lang="en-US" sz="1800" dirty="0" smtClean="0">
                <a:latin typeface="Times New Roman" panose="02020603050405020304" pitchFamily="18" charset="0"/>
                <a:cs typeface="Times New Roman" panose="02020603050405020304" pitchFamily="18" charset="0"/>
              </a:rPr>
              <a:t>P </a:t>
            </a:r>
            <a:r>
              <a:rPr lang="ru-RU" sz="1800" dirty="0" smtClean="0">
                <a:latin typeface="Times New Roman" panose="02020603050405020304" pitchFamily="18" charset="0"/>
                <a:cs typeface="Times New Roman" panose="02020603050405020304" pitchFamily="18" charset="0"/>
              </a:rPr>
              <a:t>7 бычьего штамма.</a:t>
            </a:r>
            <a:br>
              <a:rPr lang="ru-RU" sz="1800" dirty="0" smtClean="0">
                <a:latin typeface="Times New Roman" panose="02020603050405020304" pitchFamily="18" charset="0"/>
                <a:cs typeface="Times New Roman" panose="02020603050405020304" pitchFamily="18" charset="0"/>
              </a:rPr>
            </a:br>
            <a:r>
              <a:rPr lang="ru-RU" sz="1800" dirty="0" err="1" smtClean="0">
                <a:latin typeface="Times New Roman" panose="02020603050405020304" pitchFamily="18" charset="0"/>
                <a:cs typeface="Times New Roman" panose="02020603050405020304" pitchFamily="18" charset="0"/>
              </a:rPr>
              <a:t>Ротатек</a:t>
            </a:r>
            <a:r>
              <a:rPr lang="ru-RU" sz="1800" dirty="0" smtClean="0">
                <a:latin typeface="Times New Roman" panose="02020603050405020304" pitchFamily="18" charset="0"/>
                <a:cs typeface="Times New Roman" panose="02020603050405020304" pitchFamily="18" charset="0"/>
              </a:rPr>
              <a:t> вызывает </a:t>
            </a:r>
            <a:r>
              <a:rPr lang="en-US" sz="1800" dirty="0" smtClean="0">
                <a:latin typeface="Times New Roman" panose="02020603050405020304" pitchFamily="18" charset="0"/>
                <a:cs typeface="Times New Roman" panose="02020603050405020304" pitchFamily="18" charset="0"/>
              </a:rPr>
              <a:t>&gt;</a:t>
            </a:r>
            <a:r>
              <a:rPr lang="ru-RU" sz="1800" dirty="0" smtClean="0">
                <a:latin typeface="Times New Roman" panose="02020603050405020304" pitchFamily="18" charset="0"/>
                <a:cs typeface="Times New Roman" panose="02020603050405020304" pitchFamily="18" charset="0"/>
              </a:rPr>
              <a:t>3 кратный рост титра антител более чем у 95 % привитых, снижение риска РВГЭ в 1-й год достигает 74%, а тяжелого РВГЭ в 1-й год -98%, во второй –на 88%</a:t>
            </a:r>
            <a:r>
              <a:rPr lang="ru-RU" sz="1600" dirty="0" smtClean="0"/>
              <a:t/>
            </a:r>
            <a:br>
              <a:rPr lang="ru-RU" sz="1600" dirty="0" smtClean="0"/>
            </a:br>
            <a:endParaRPr lang="ru-RU" sz="1600" b="1" dirty="0"/>
          </a:p>
        </p:txBody>
      </p:sp>
      <p:sp>
        <p:nvSpPr>
          <p:cNvPr id="4" name="Подзаголовок 3"/>
          <p:cNvSpPr>
            <a:spLocks noGrp="1"/>
          </p:cNvSpPr>
          <p:nvPr>
            <p:ph type="subTitle" idx="1"/>
          </p:nvPr>
        </p:nvSpPr>
        <p:spPr>
          <a:xfrm>
            <a:off x="483577" y="3622431"/>
            <a:ext cx="10184423" cy="1995854"/>
          </a:xfrm>
        </p:spPr>
        <p:txBody>
          <a:bodyPr>
            <a:normAutofit/>
          </a:bodyPr>
          <a:lstStyle/>
          <a:p>
            <a:r>
              <a:rPr lang="ru-RU" sz="2000" b="1" dirty="0" smtClean="0">
                <a:latin typeface="Times New Roman" panose="02020603050405020304" pitchFamily="18" charset="0"/>
                <a:cs typeface="Times New Roman" panose="02020603050405020304" pitchFamily="18" charset="0"/>
              </a:rPr>
              <a:t>СХЕМА ВАКЦИНАЦИИ:</a:t>
            </a:r>
          </a:p>
          <a:p>
            <a:pPr algn="l"/>
            <a:r>
              <a:rPr lang="ru-RU" sz="2000" dirty="0" err="1" smtClean="0">
                <a:latin typeface="Times New Roman" panose="02020603050405020304" pitchFamily="18" charset="0"/>
                <a:cs typeface="Times New Roman" panose="02020603050405020304" pitchFamily="18" charset="0"/>
              </a:rPr>
              <a:t>Ротатек</a:t>
            </a:r>
            <a:r>
              <a:rPr lang="ru-RU" sz="2000" dirty="0" smtClean="0">
                <a:latin typeface="Times New Roman" panose="02020603050405020304" pitchFamily="18" charset="0"/>
                <a:cs typeface="Times New Roman" panose="02020603050405020304" pitchFamily="18" charset="0"/>
              </a:rPr>
              <a:t> вводится по 2 мл 3-кратно с интервалом 4-6 </a:t>
            </a:r>
            <a:r>
              <a:rPr lang="ru-RU" sz="2000" dirty="0" err="1" smtClean="0">
                <a:latin typeface="Times New Roman" panose="02020603050405020304" pitchFamily="18" charset="0"/>
                <a:cs typeface="Times New Roman" panose="02020603050405020304" pitchFamily="18" charset="0"/>
              </a:rPr>
              <a:t>нед</a:t>
            </a:r>
            <a:r>
              <a:rPr lang="ru-RU" sz="2000" dirty="0" smtClean="0">
                <a:latin typeface="Times New Roman" panose="02020603050405020304" pitchFamily="18" charset="0"/>
                <a:cs typeface="Times New Roman" panose="02020603050405020304" pitchFamily="18" charset="0"/>
              </a:rPr>
              <a:t>, первую дозу вводят между 6 и 12 </a:t>
            </a:r>
            <a:r>
              <a:rPr lang="ru-RU" sz="2000" dirty="0" err="1" smtClean="0">
                <a:latin typeface="Times New Roman" panose="02020603050405020304" pitchFamily="18" charset="0"/>
                <a:cs typeface="Times New Roman" panose="02020603050405020304" pitchFamily="18" charset="0"/>
              </a:rPr>
              <a:t>нед</a:t>
            </a:r>
            <a:r>
              <a:rPr lang="ru-RU" sz="2000" dirty="0" smtClean="0">
                <a:latin typeface="Times New Roman" panose="02020603050405020304" pitchFamily="18" charset="0"/>
                <a:cs typeface="Times New Roman" panose="02020603050405020304" pitchFamily="18" charset="0"/>
              </a:rPr>
              <a:t>, пропустившим эти сроки детям 1-я доза вводится не позднее 104-го дня жизни (14 нед+6 дней). 3-я доза вводится не позднее возраста 8 мес</a:t>
            </a:r>
            <a:r>
              <a:rPr lang="ru-RU" sz="2000" dirty="0" smtClean="0"/>
              <a:t>.</a:t>
            </a:r>
            <a:endParaRPr lang="ru-RU" sz="2000" dirty="0"/>
          </a:p>
        </p:txBody>
      </p:sp>
    </p:spTree>
    <p:extLst>
      <p:ext uri="{BB962C8B-B14F-4D97-AF65-F5344CB8AC3E}">
        <p14:creationId xmlns:p14="http://schemas.microsoft.com/office/powerpoint/2010/main" val="12010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Менингококковая инфекция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r>
              <a:rPr lang="ru-RU" sz="2000" dirty="0" smtClean="0">
                <a:latin typeface="Times New Roman" panose="02020603050405020304" pitchFamily="18" charset="0"/>
                <a:cs typeface="Times New Roman" panose="02020603050405020304" pitchFamily="18" charset="0"/>
              </a:rPr>
              <a:t>Из 12 серотипов </a:t>
            </a:r>
            <a:r>
              <a:rPr lang="en-US" sz="2000" dirty="0" smtClean="0">
                <a:latin typeface="Times New Roman" panose="02020603050405020304" pitchFamily="18" charset="0"/>
                <a:cs typeface="Times New Roman" panose="02020603050405020304" pitchFamily="18" charset="0"/>
              </a:rPr>
              <a:t> Neisseria meningitides </a:t>
            </a:r>
            <a:r>
              <a:rPr lang="ru-RU" sz="2000" dirty="0" smtClean="0">
                <a:latin typeface="Times New Roman" panose="02020603050405020304" pitchFamily="18" charset="0"/>
                <a:cs typeface="Times New Roman" panose="02020603050405020304" pitchFamily="18" charset="0"/>
              </a:rPr>
              <a:t>у человека чаще всего вызывают заболевания 5 групп: </a:t>
            </a:r>
            <a:r>
              <a:rPr lang="en-US" sz="2000" dirty="0" smtClean="0">
                <a:latin typeface="Times New Roman" panose="02020603050405020304" pitchFamily="18" charset="0"/>
                <a:cs typeface="Times New Roman" panose="02020603050405020304" pitchFamily="18" charset="0"/>
              </a:rPr>
              <a:t>A,B,C,Y,W</a:t>
            </a:r>
            <a:r>
              <a:rPr lang="ru-RU" sz="2000" dirty="0" smtClean="0">
                <a:latin typeface="Times New Roman" panose="02020603050405020304" pitchFamily="18" charset="0"/>
                <a:cs typeface="Times New Roman" panose="02020603050405020304" pitchFamily="18" charset="0"/>
              </a:rPr>
              <a:t> </a:t>
            </a:r>
          </a:p>
          <a:p>
            <a:r>
              <a:rPr lang="ru-RU" sz="2000" dirty="0" smtClean="0">
                <a:latin typeface="Times New Roman" panose="02020603050405020304" pitchFamily="18" charset="0"/>
                <a:cs typeface="Times New Roman" panose="02020603050405020304" pitchFamily="18" charset="0"/>
              </a:rPr>
              <a:t>Менингококковая инфекция часто имеет </a:t>
            </a:r>
            <a:r>
              <a:rPr lang="ru-RU" sz="2000" dirty="0" err="1" smtClean="0">
                <a:latin typeface="Times New Roman" panose="02020603050405020304" pitchFamily="18" charset="0"/>
                <a:cs typeface="Times New Roman" panose="02020603050405020304" pitchFamily="18" charset="0"/>
              </a:rPr>
              <a:t>фульминантное</a:t>
            </a:r>
            <a:r>
              <a:rPr lang="ru-RU" sz="2000" dirty="0" smtClean="0">
                <a:latin typeface="Times New Roman" panose="02020603050405020304" pitchFamily="18" charset="0"/>
                <a:cs typeface="Times New Roman" panose="02020603050405020304" pitchFamily="18" charset="0"/>
              </a:rPr>
              <a:t> течение с крайне быстрым нарастанием симптомов вплоть до инфекционно-токсического шока, что ограничивает возможности оказания специализированной помощи. Между появлением первых симптомов и развитием шока и летального исхода может пройти менее 24 ч. Это подчеркивает важность вакцинопрофилактики менингококковый инфекции.</a:t>
            </a:r>
          </a:p>
          <a:p>
            <a:r>
              <a:rPr lang="ru-RU" sz="2000" dirty="0" smtClean="0">
                <a:latin typeface="Times New Roman" panose="02020603050405020304" pitchFamily="18" charset="0"/>
                <a:cs typeface="Times New Roman" panose="02020603050405020304" pitchFamily="18" charset="0"/>
              </a:rPr>
              <a:t>ВОЗ рекомендует вакцинацию в следующих группах риска:</a:t>
            </a:r>
          </a:p>
          <a:p>
            <a:pPr marL="0" indent="0">
              <a:buNone/>
            </a:pPr>
            <a:r>
              <a:rPr lang="ru-RU" sz="2000" dirty="0" smtClean="0">
                <a:latin typeface="Times New Roman" panose="02020603050405020304" pitchFamily="18" charset="0"/>
                <a:cs typeface="Times New Roman" panose="02020603050405020304" pitchFamily="18" charset="0"/>
              </a:rPr>
              <a:t>-дети и взрослые в закрытых сообществах, т.е. школы-интернаты, военные лагеря, воинские части</a:t>
            </a:r>
          </a:p>
          <a:p>
            <a:pPr marL="0" indent="0">
              <a:buNone/>
            </a:pPr>
            <a:r>
              <a:rPr lang="ru-RU" sz="2000" dirty="0" smtClean="0">
                <a:latin typeface="Times New Roman" panose="02020603050405020304" pitchFamily="18" charset="0"/>
                <a:cs typeface="Times New Roman" panose="02020603050405020304" pitchFamily="18" charset="0"/>
              </a:rPr>
              <a:t>-лица, имеющие иммунодефицит</a:t>
            </a:r>
          </a:p>
          <a:p>
            <a:pPr marL="0" indent="0">
              <a:buNone/>
            </a:pPr>
            <a:r>
              <a:rPr lang="ru-RU" sz="2000" dirty="0" smtClean="0">
                <a:latin typeface="Times New Roman" panose="02020603050405020304" pitchFamily="18" charset="0"/>
                <a:cs typeface="Times New Roman" panose="02020603050405020304" pitchFamily="18" charset="0"/>
              </a:rPr>
              <a:t>-лица, направляющиеся в </a:t>
            </a:r>
            <a:r>
              <a:rPr lang="ru-RU" sz="2000" dirty="0" err="1" smtClean="0">
                <a:latin typeface="Times New Roman" panose="02020603050405020304" pitchFamily="18" charset="0"/>
                <a:cs typeface="Times New Roman" panose="02020603050405020304" pitchFamily="18" charset="0"/>
              </a:rPr>
              <a:t>высокоэндемичные</a:t>
            </a:r>
            <a:r>
              <a:rPr lang="ru-RU" sz="2000" dirty="0" smtClean="0">
                <a:latin typeface="Times New Roman" panose="02020603050405020304" pitchFamily="18" charset="0"/>
                <a:cs typeface="Times New Roman" panose="02020603050405020304" pitchFamily="18" charset="0"/>
              </a:rPr>
              <a:t> регионы</a:t>
            </a:r>
          </a:p>
          <a:p>
            <a:pPr marL="0" indent="0">
              <a:buNone/>
            </a:pPr>
            <a:r>
              <a:rPr lang="ru-RU"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8028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1035</TotalTime>
  <Words>1839</Words>
  <Application>Microsoft Office PowerPoint</Application>
  <PresentationFormat>Широкоэкранный</PresentationFormat>
  <Paragraphs>86</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Times New Roman</vt:lpstr>
      <vt:lpstr>Trebuchet MS</vt:lpstr>
      <vt:lpstr>Wingdings 3</vt:lpstr>
      <vt:lpstr>Аспект</vt:lpstr>
      <vt:lpstr>Вакцинопрофилактика</vt:lpstr>
      <vt:lpstr>Презентация PowerPoint</vt:lpstr>
      <vt:lpstr>Презентация PowerPoint</vt:lpstr>
      <vt:lpstr>Презентация PowerPoint</vt:lpstr>
      <vt:lpstr>Презентация PowerPoint</vt:lpstr>
      <vt:lpstr> Пневмококковая инфекция-инфекция вызванная  Stretococcus pneumonia является самой частой бактериальной инфекцией человека во всем мире.  Инвазивные заболевания, вызываемые пневмококками (пневмония с плевритом или деструкцией, фебрильная бактериемия без видимого очага инфекции, менингит) встречаются в отсутствии вакцинации с частотой порядка 100-150 случаев на 100 000 населения. Особой тяжестью отличается пневмококковый менингит, частота которого составляет порядка 8 на 100 000 детей до 5 лет. Единственным способом повлиять на заболеваемость является универсальная массовая вакцинация пневмококковой вакциной. ПРЕВЕНАР 13-вакцина пневмококковая полисахаридная конъюгированная адсорбированная, тринадцативалентная. Представляет собой капсулярные полисахариды 13 серотипов пневмококка: 1,3,4,5, 6А, 6В,7F, 9V, 14, 18С, 19А, 19F и 23F, индивидуально конъюгированные с дифтерийным белком CRM и адсорбированные на алюминия фосфате. Вакцина Превенар 13 включает до 90% серотипов, являющихся причиной инвазивных пневмококковых инфекций, в том числе устойчивых к лечению антибиотиками. Показания к применению:  -профилактика пневмококковых инфекций ( в том числе менингит, бактериемию, сепсис, тяжелые пневмонии) с 2-х месяцев жизни и далее без ограничения по возрасту: в рамках национального календаря, у лиц групп повышенного риска развития пневмококковой инфекции Группы риска: -с иммунодефицитными состояниями, в т.ч. ВИЧ, онкологическими заболеваниями, получающим иммуносупрессивную терапию, с хроническими заболеваниями легких, сердечно-сосудистой системы, печени, почек и сахарным диабетом, больным бронхиальной астмой, недоношенным детям, инфицированным микобактерией туберкулеза   </vt:lpstr>
      <vt:lpstr>Схема вакцинации</vt:lpstr>
      <vt:lpstr>Ротавирусная инфекция Ротавирусы человека из семейства РНК-вирусов, являются основной причиной острого гастроэнтерита. К возрасту 5 лет его переносят практически все дети. По данным ВОЗ, В 2008 г.  в мире ротавирус унес 453 тыс. детских жизней. Ежегодно с ротавирусной инфекцией госпитализируется не менее 2 млн детей; по данным из 35 стран, ротавирус обуславливает 40% всех детей. В России зарегистрирована вакцина РотаТек –оральная живая 5-валентная вакцина. Она содержит 5 вирусов: 4 несут на наружной оболочке поверхностные белки VP7 серотипов G1, G2, G3,G4 человеческих штаммов и VP4 серотипа P 7 бычьего штамма. Ротатек вызывает &gt;3 кратный рост титра антител более чем у 95 % привитых, снижение риска РВГЭ в 1-й год достигает 74%, а тяжелого РВГЭ в 1-й год -98%, во второй –на 88% </vt:lpstr>
      <vt:lpstr>Менингококковая инфекция</vt:lpstr>
      <vt:lpstr>Менактра-   конъюгированная с дифтерийным анотоксином вакцина содержит полисахариды серогрупп A,C,W,Y. Вакцинация проводится двукратно детям 9-23 мес с минимальным интервалом 3 месяца, лицам 2-55 лет однократно в дозе 0,5 мл. Зарегистрирована более чем в 50 странах мира. 15-летний опыт применения (&gt;72 млн доз) показал благоприятный профиль безопасности и эпидемиологическую эффективность. </vt:lpstr>
      <vt:lpstr>Клещевой вирусный энцефалит Клещевой вирусный энцефалит вызывается флававирусом, передается иксодовыми клещами. Поражение ЦНС при КВЭ протекает в виде энцефалита в 30%, менингита-60%, менингоэнцефалита-10%, нередко оставляя серьезные последствия. Случаи присасывания клеща зарегистрированы во всех регионах РФ, кроме Чукотского и Ямало-Ненецкого округа. В России лицензированы ряд вакцин против клещевого энцефалита: Клещ-Э-Вак, ЭнцеВирНео, ФСМЕ-Иммун, Энцепур -ЭнцеВирНео детский применяется с 3-17 лет Курс состоит из 2 в/м инъекций по 0,25 мл с интервалом 1-7(оптимально 2 месяца), по экстренной схеме с интервалом 1-2 мес  -ЭнцеВирНео взрослый вводят в дозе 0,5 мл с 17 лет по той же схеме - Клещ-Э-Вак первичный курс состоит из двух инъекций по 1 дозе с интервалом 1-7 мес. Одна прививочная доза составляет: для лиц от 16 лет -0,5 мл, для детей от 1 года до 16 лет -0,25мл Прививки можно проводить в течение всего года, в том числе и в эпид сезон. Посещение очага КЭ в эпидсезон допускается не раньше, чем через 2 недели после проведенной второй вакцинации  Первую ревакцинацию проводят однократно через 1 год после завершения первичного курса вакцинации. Последующие отдаленные ревакцинации проводят каждые три года однократно в возрастной дозировке. Постэкспозиционная профилактика: В РФ используют иммуноглобулин человеческий против клещевого энцефалита в первые 96ч после укуса клеща 0,1-0,2 мл/кг</vt:lpstr>
      <vt:lpstr>Туберкулез-важнейшая проблема в мире, туберкулезом инфицирована треть населения земли, заболеваемость достигла пика в 2004г-8,9 млн новых случаев с 1,46 млн летальных случаев.  По оценке ВОЗ Россия входит в число 22 стран с высоким бременем туберкулеза, одна из причин которого-распространения лекарственной устойчивости возбудителя. Диагностика туберкулеза аллергенами туберкулезными остается  одним из наиболее широко распространенных методов диагностики туберкулеза в мире. Отечественные ученые разработали Диаскинтест, обладающий высокой чувствительностью и специфичностью Действие Диаскинтеста основано на выявлении клеточного иммунного ответа на специфические для MYCOBACTERIUM TUBERCULOSIS  антигены. При внутрикожном введении Диаскинтест вызывает у лиц с туберкулезной инфекцией специфическую кожную реакцию, являющуюся проявлением гиперчувствительности замедленного типа.  Предназначен для постановки внутрикожной пробы во всех возрастных группах с целью индивидуальной и массовой диагностики туберкулеза, включающий в себя: -диагностику туберкулеза у лиц, относящихся к группам риска по заболеванию туберкулезом, в сочетании с другими методами -выявление лиц с высоким риском развития активного туберкулеза -дифференциальную диагностику поствакцинальной (БЦЖ) и инфекционной аллергии -оценка эффективности противотуберкулезного лечения</vt:lpstr>
      <vt:lpstr>Папилломавирусная инфекция-ровесник человека. Для женщин ВПЧ является важнейшим фактором канцерогенеза шейки матки, ВПЧ был выявлен в 99,7% биоптатов при плоскоэпителиальных и аденокарциномах. Инфицирование ВПЧ происходит с началом половой активности, возрастая с увеличением числа половых партнеров.  Большинство случаев инфекции шейки матки протекают субклинически, но достаточно часто изменения на инфицированных  слизистых оболочках прогрессируют вплоть до развития папиллом или рака. Из примерно 200 типов ВПЧ более 30 инфицируют генитальный тракт человека, из них часть является онкогенными, из которых наиболее часты типы 16,18 ( выявляются в 85% случаев РШМ) Вакцины от папилломавирусной инфекции: -Гардасил  -4 валентная, ВПЧ 6,11,16,18 типов, в 1 дозе 0,5 мл содержит белок L1 типов 6 и 18 по 20мкг, 11 и 16 по 40 мкг, сорбент -Церварикс – бивалентная, ВПЧ 16 и 18 типов,1 доза содержит белок L1 типов 16 и 18 по 20 мкг, адъювант, алюминия гидроксид, натрия дигидрофосфат Гардасил приводит к образованию специфических антител к 4 типам ВПЧ в защитном титре более чем у 99% вакцинированных. Были проведены исследования у 24358 женщин и девочек от 16 до 45 лет и у мужчин и мальчиков от 16 до 26 лет был подтвержден высокий профиль эффективности и безопасности вакцины Гардасил. Схема вакцинации: Рекомендованный курс вакцинации состоит из 3 доз и поводится по схеме 0-2-6 мес. Допускается ускоренная схема вакцинации, при которой вторая доза вводится через  1 месяц после первой прививки, а 3-я через 3 месяца после второй.  Курс вакцинации считается завершенным даже при нарушении схем вакцинации, если три прививки проведены в течение 1 года. Альтернативная 2-х дозовая схема вакцинации 0-6 мес допускается у лиц в возрасте 9-13 лет Противопоказания:  -прием антикоагулянтов -беременность - любые нарушения свертывания крови -гиперчувствительность к компонентам -острые инфекционные заболевания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Вакцинопрофилактика</dc:title>
  <dc:creator>Тамара Абдулмеджидовна Кадырова</dc:creator>
  <cp:lastModifiedBy>Тамара Абдулмеджидовна Кадырова</cp:lastModifiedBy>
  <cp:revision>50</cp:revision>
  <dcterms:created xsi:type="dcterms:W3CDTF">2021-10-04T10:15:04Z</dcterms:created>
  <dcterms:modified xsi:type="dcterms:W3CDTF">2021-10-06T09:06:16Z</dcterms:modified>
</cp:coreProperties>
</file>