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73" r:id="rId8"/>
    <p:sldId id="274" r:id="rId9"/>
    <p:sldId id="275" r:id="rId10"/>
    <p:sldId id="276" r:id="rId11"/>
    <p:sldId id="260" r:id="rId12"/>
    <p:sldId id="261" r:id="rId13"/>
    <p:sldId id="262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ninistrator" initials="A" lastIdx="1" clrIdx="0">
    <p:extLst>
      <p:ext uri="{19B8F6BF-5375-455C-9EA6-DF929625EA0E}">
        <p15:presenceInfo xmlns:p15="http://schemas.microsoft.com/office/powerpoint/2012/main" userId="Admn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6153-921A-4122-AABC-3E8EB4F99F62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BF27-056C-4CDD-BFD8-D188C79D32D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57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6153-921A-4122-AABC-3E8EB4F99F62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BF27-056C-4CDD-BFD8-D188C79D3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30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6153-921A-4122-AABC-3E8EB4F99F62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BF27-056C-4CDD-BFD8-D188C79D3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113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6153-921A-4122-AABC-3E8EB4F99F62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BF27-056C-4CDD-BFD8-D188C79D32D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0004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6153-921A-4122-AABC-3E8EB4F99F62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BF27-056C-4CDD-BFD8-D188C79D3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433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6153-921A-4122-AABC-3E8EB4F99F62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BF27-056C-4CDD-BFD8-D188C79D32D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8889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6153-921A-4122-AABC-3E8EB4F99F62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BF27-056C-4CDD-BFD8-D188C79D3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870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6153-921A-4122-AABC-3E8EB4F99F62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BF27-056C-4CDD-BFD8-D188C79D3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75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6153-921A-4122-AABC-3E8EB4F99F62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BF27-056C-4CDD-BFD8-D188C79D3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76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6153-921A-4122-AABC-3E8EB4F99F62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BF27-056C-4CDD-BFD8-D188C79D3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82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6153-921A-4122-AABC-3E8EB4F99F62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BF27-056C-4CDD-BFD8-D188C79D3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10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6153-921A-4122-AABC-3E8EB4F99F62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BF27-056C-4CDD-BFD8-D188C79D3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27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6153-921A-4122-AABC-3E8EB4F99F62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BF27-056C-4CDD-BFD8-D188C79D3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06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6153-921A-4122-AABC-3E8EB4F99F62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BF27-056C-4CDD-BFD8-D188C79D3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86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6153-921A-4122-AABC-3E8EB4F99F62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BF27-056C-4CDD-BFD8-D188C79D3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744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6153-921A-4122-AABC-3E8EB4F99F62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BF27-056C-4CDD-BFD8-D188C79D3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06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6153-921A-4122-AABC-3E8EB4F99F62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BF27-056C-4CDD-BFD8-D188C79D3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20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7D96153-921A-4122-AABC-3E8EB4F99F62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8EABF27-056C-4CDD-BFD8-D188C79D3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030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anitajk@mail.ru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3899285"/>
            <a:ext cx="6400800" cy="1734897"/>
          </a:xfrm>
        </p:spPr>
        <p:txBody>
          <a:bodyPr/>
          <a:lstStyle/>
          <a:p>
            <a:r>
              <a:rPr lang="ru-RU" b="1" i="1" dirty="0" smtClean="0"/>
              <a:t>Использование техник арт-терапии в работе с беременными женщинами в рамках лекции Школы Материнства Женской Консультации № 11.</a:t>
            </a:r>
            <a:endParaRPr lang="ru-RU" b="1" i="1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4212" y="591128"/>
            <a:ext cx="7600806" cy="227214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Методы арт-терапии в работе с беременными женщинами</a:t>
            </a:r>
            <a:endParaRPr lang="ru-RU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73672" y="4608742"/>
            <a:ext cx="1421266" cy="307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162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3622" y="168717"/>
            <a:ext cx="88649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Создание мандалы  на обретение внутреннего спокойствия и гармонии-</a:t>
            </a:r>
            <a:endParaRPr lang="ru-RU" b="1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595" y="353383"/>
            <a:ext cx="11255004" cy="65556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i="1" dirty="0"/>
              <a:t>Инструкция:</a:t>
            </a:r>
          </a:p>
          <a:p>
            <a:r>
              <a:rPr lang="ru-RU" sz="1600" i="1" dirty="0" smtClean="0"/>
              <a:t>1. Вы </a:t>
            </a:r>
            <a:r>
              <a:rPr lang="ru-RU" sz="1600" i="1" dirty="0"/>
              <a:t>включаете спокойную «светлую» музыку и даете первую инструкцию: «Сядьте так, как вам </a:t>
            </a:r>
            <a:r>
              <a:rPr lang="ru-RU" sz="1600" i="1" dirty="0" smtClean="0"/>
              <a:t>удобно</a:t>
            </a:r>
          </a:p>
          <a:p>
            <a:r>
              <a:rPr lang="ru-RU" sz="1600" i="1" dirty="0" smtClean="0"/>
              <a:t> </a:t>
            </a:r>
            <a:r>
              <a:rPr lang="ru-RU" sz="1600" i="1" dirty="0"/>
              <a:t>так, чтобы вы могли расслабиться, насколько это возможно. Положите руку на живот и представьте</a:t>
            </a:r>
            <a:r>
              <a:rPr lang="ru-RU" sz="1600" i="1" dirty="0" smtClean="0"/>
              <a:t>,</a:t>
            </a:r>
          </a:p>
          <a:p>
            <a:r>
              <a:rPr lang="ru-RU" sz="1600" i="1" dirty="0" smtClean="0"/>
              <a:t> </a:t>
            </a:r>
            <a:r>
              <a:rPr lang="ru-RU" sz="1600" i="1" dirty="0"/>
              <a:t>как внутри развивается новая жизнь, частичка вас, как вы дарите вашему ребеночку всю любовь и </a:t>
            </a:r>
            <a:endParaRPr lang="ru-RU" sz="1600" i="1" dirty="0" smtClean="0"/>
          </a:p>
          <a:p>
            <a:r>
              <a:rPr lang="ru-RU" sz="1600" i="1" dirty="0" smtClean="0"/>
              <a:t>нежность</a:t>
            </a:r>
            <a:r>
              <a:rPr lang="ru-RU" sz="1600" i="1" dirty="0"/>
              <a:t>, от вас он получает энергию, спокойствие и силу. Пока что он зависит от вас – и вы </a:t>
            </a:r>
            <a:r>
              <a:rPr lang="ru-RU" sz="1600" i="1" dirty="0" smtClean="0"/>
              <a:t>с</a:t>
            </a:r>
          </a:p>
          <a:p>
            <a:r>
              <a:rPr lang="ru-RU" sz="1600" i="1" dirty="0" smtClean="0"/>
              <a:t> </a:t>
            </a:r>
            <a:r>
              <a:rPr lang="ru-RU" sz="1600" i="1" dirty="0"/>
              <a:t>радостью даете ему всё, что ему нужно. Побудьте в этом столько, сколько захочется. </a:t>
            </a:r>
            <a:endParaRPr lang="ru-RU" sz="1600" i="1" dirty="0" smtClean="0"/>
          </a:p>
          <a:p>
            <a:r>
              <a:rPr lang="ru-RU" sz="1600" i="1" dirty="0" smtClean="0"/>
              <a:t>А </a:t>
            </a:r>
            <a:r>
              <a:rPr lang="ru-RU" sz="1600" i="1" dirty="0"/>
              <a:t>затем открывайте глаза».</a:t>
            </a:r>
          </a:p>
          <a:p>
            <a:r>
              <a:rPr lang="ru-RU" sz="1600" i="1" dirty="0"/>
              <a:t>2. </a:t>
            </a:r>
            <a:r>
              <a:rPr lang="ru-RU" sz="1600" i="1" dirty="0" smtClean="0"/>
              <a:t>Возьмите фломастеры, карандаши, кисти, </a:t>
            </a:r>
            <a:r>
              <a:rPr lang="ru-RU" sz="1600" i="1" dirty="0"/>
              <a:t>бумагу и нарисуйте </a:t>
            </a:r>
            <a:r>
              <a:rPr lang="ru-RU" sz="1600" i="1" dirty="0" smtClean="0"/>
              <a:t>мандалу, которая </a:t>
            </a:r>
            <a:r>
              <a:rPr lang="ru-RU" sz="1600" i="1" dirty="0"/>
              <a:t>будет </a:t>
            </a:r>
            <a:endParaRPr lang="ru-RU" sz="1600" i="1" dirty="0" smtClean="0"/>
          </a:p>
          <a:p>
            <a:r>
              <a:rPr lang="ru-RU" sz="1600" i="1" dirty="0" smtClean="0"/>
              <a:t>изображать </a:t>
            </a:r>
            <a:r>
              <a:rPr lang="ru-RU" sz="1600" i="1" dirty="0"/>
              <a:t>мир малыша сейчас, такой, в котором ему хорошо, где он чувствует вашу любовь, </a:t>
            </a:r>
            <a:endParaRPr lang="ru-RU" sz="1600" i="1" dirty="0" smtClean="0"/>
          </a:p>
          <a:p>
            <a:r>
              <a:rPr lang="ru-RU" sz="1600" i="1" dirty="0" smtClean="0"/>
              <a:t>тепло </a:t>
            </a:r>
            <a:r>
              <a:rPr lang="ru-RU" sz="1600" i="1" dirty="0"/>
              <a:t>и </a:t>
            </a:r>
            <a:r>
              <a:rPr lang="ru-RU" sz="1600" i="1" dirty="0" smtClean="0"/>
              <a:t>заботу. Сначала </a:t>
            </a:r>
            <a:r>
              <a:rPr lang="ru-RU" sz="1600" i="1" dirty="0"/>
              <a:t>нарисуйте круг – это мир малыша. Затем поставьте точку в центр круга – </a:t>
            </a:r>
            <a:endParaRPr lang="ru-RU" sz="1600" i="1" dirty="0" smtClean="0"/>
          </a:p>
          <a:p>
            <a:r>
              <a:rPr lang="ru-RU" sz="1600" i="1" dirty="0" smtClean="0"/>
              <a:t>это </a:t>
            </a:r>
            <a:r>
              <a:rPr lang="ru-RU" sz="1600" i="1" dirty="0"/>
              <a:t>ваш ребенок</a:t>
            </a:r>
            <a:r>
              <a:rPr lang="ru-RU" sz="1600" i="1" dirty="0" smtClean="0"/>
              <a:t>.</a:t>
            </a:r>
          </a:p>
          <a:p>
            <a:r>
              <a:rPr lang="ru-RU" sz="1600" i="1" dirty="0" smtClean="0"/>
              <a:t> </a:t>
            </a:r>
            <a:r>
              <a:rPr lang="ru-RU" sz="1600" i="1" dirty="0"/>
              <a:t>А дальше начните заполнять круг так, как вам захочется. Берите те краски, к которым потянется рука. </a:t>
            </a:r>
            <a:endParaRPr lang="ru-RU" sz="1600" i="1" dirty="0" smtClean="0"/>
          </a:p>
          <a:p>
            <a:r>
              <a:rPr lang="ru-RU" sz="1600" i="1" dirty="0" smtClean="0"/>
              <a:t>Наполните </a:t>
            </a:r>
            <a:r>
              <a:rPr lang="ru-RU" sz="1600" i="1" dirty="0"/>
              <a:t>мир вашего малыша спокойствием, любовью и радостью. Рисуйте до тех пор, пока вам </a:t>
            </a:r>
            <a:endParaRPr lang="ru-RU" sz="1600" i="1" dirty="0" smtClean="0"/>
          </a:p>
          <a:p>
            <a:r>
              <a:rPr lang="ru-RU" sz="1600" i="1" dirty="0" smtClean="0"/>
              <a:t>хочется</a:t>
            </a:r>
            <a:r>
              <a:rPr lang="ru-RU" sz="1600" i="1" dirty="0"/>
              <a:t>, пока вы сами не почувствуете, что </a:t>
            </a:r>
            <a:r>
              <a:rPr lang="ru-RU" sz="1600" i="1" dirty="0" smtClean="0"/>
              <a:t>достаточно.</a:t>
            </a:r>
            <a:endParaRPr lang="ru-RU" sz="1600" i="1" dirty="0"/>
          </a:p>
          <a:p>
            <a:r>
              <a:rPr lang="ru-RU" sz="1600" i="1" dirty="0"/>
              <a:t>3. Далее вы обсуждаете процесс рисования, мандалу, выбранные цвета, нарисованные образы, </a:t>
            </a:r>
            <a:endParaRPr lang="ru-RU" sz="1600" i="1" dirty="0" smtClean="0"/>
          </a:p>
          <a:p>
            <a:r>
              <a:rPr lang="ru-RU" sz="1600" i="1" dirty="0" smtClean="0"/>
              <a:t>чувства</a:t>
            </a:r>
            <a:r>
              <a:rPr lang="ru-RU" sz="1600" i="1" dirty="0"/>
              <a:t>, которыми клиентка наполняла свой рисунок. И предлагаете составить список ресурсов, </a:t>
            </a:r>
            <a:endParaRPr lang="ru-RU" sz="1600" i="1" dirty="0" smtClean="0"/>
          </a:p>
          <a:p>
            <a:r>
              <a:rPr lang="ru-RU" sz="1600" i="1" dirty="0" smtClean="0"/>
              <a:t>которые </a:t>
            </a:r>
            <a:r>
              <a:rPr lang="ru-RU" sz="1600" i="1" dirty="0"/>
              <a:t>есть в ее жизни, которые могут дать ей силы, энергию, спокойствие, радость и веру.</a:t>
            </a:r>
          </a:p>
          <a:p>
            <a:r>
              <a:rPr lang="ru-RU" sz="1600" i="1" dirty="0"/>
              <a:t>4. Если женщине вдруг не нравится в процессе рисования, как получается ее мандала, спросите</a:t>
            </a:r>
            <a:r>
              <a:rPr lang="ru-RU" sz="1600" i="1" dirty="0" smtClean="0"/>
              <a:t>,</a:t>
            </a:r>
          </a:p>
          <a:p>
            <a:r>
              <a:rPr lang="ru-RU" sz="1600" i="1" dirty="0" smtClean="0"/>
              <a:t> </a:t>
            </a:r>
            <a:r>
              <a:rPr lang="ru-RU" sz="1600" i="1" dirty="0"/>
              <a:t>что в ней не так и спросите, как это можно исправить. Если она хочет нарисовать мандалу заново, </a:t>
            </a:r>
            <a:endParaRPr lang="ru-RU" sz="1600" i="1" dirty="0" smtClean="0"/>
          </a:p>
          <a:p>
            <a:r>
              <a:rPr lang="ru-RU" sz="1600" i="1" dirty="0" smtClean="0"/>
              <a:t>то </a:t>
            </a:r>
            <a:r>
              <a:rPr lang="ru-RU" sz="1600" i="1" dirty="0"/>
              <a:t>дайте ей такую возможность. Главная задача упражнения, чтобы женщина получила </a:t>
            </a:r>
            <a:r>
              <a:rPr lang="ru-RU" sz="1600" i="1" dirty="0" smtClean="0"/>
              <a:t>необходимый</a:t>
            </a:r>
          </a:p>
          <a:p>
            <a:r>
              <a:rPr lang="ru-RU" sz="1600" i="1" dirty="0" smtClean="0"/>
              <a:t> </a:t>
            </a:r>
            <a:r>
              <a:rPr lang="ru-RU" sz="1600" i="1" dirty="0"/>
              <a:t>ресурс.</a:t>
            </a:r>
          </a:p>
          <a:p>
            <a:r>
              <a:rPr lang="ru-RU" sz="1600" i="1" dirty="0"/>
              <a:t>5. Если женщине не нравится, как в итоге получилась ее мандала, то обязательно побеседуйте с ней, </a:t>
            </a:r>
            <a:endParaRPr lang="ru-RU" sz="1600" i="1" dirty="0" smtClean="0"/>
          </a:p>
          <a:p>
            <a:r>
              <a:rPr lang="ru-RU" sz="1600" i="1" dirty="0" smtClean="0"/>
              <a:t>спросите</a:t>
            </a:r>
            <a:r>
              <a:rPr lang="ru-RU" sz="1600" i="1" dirty="0"/>
              <a:t>, что в этой мандале ей нравится, спросите, что она хотела бы в ней исправить. </a:t>
            </a:r>
            <a:endParaRPr lang="ru-RU" sz="1600" i="1" dirty="0" smtClean="0"/>
          </a:p>
          <a:p>
            <a:r>
              <a:rPr lang="ru-RU" sz="1600" i="1" dirty="0" smtClean="0"/>
              <a:t>И </a:t>
            </a:r>
            <a:r>
              <a:rPr lang="ru-RU" sz="1600" i="1" dirty="0"/>
              <a:t>предложите нарисовать мандалу дома.</a:t>
            </a:r>
          </a:p>
          <a:p>
            <a:r>
              <a:rPr lang="ru-RU" dirty="0"/>
              <a:t> </a:t>
            </a:r>
            <a:r>
              <a:rPr lang="ru-RU" sz="1600" i="1" dirty="0" smtClean="0"/>
              <a:t>Попробуйте </a:t>
            </a:r>
            <a:r>
              <a:rPr lang="ru-RU" sz="1600" i="1" dirty="0"/>
              <a:t>эту технику и вы увидите, как меняется состояние женщины, как она наполняется </a:t>
            </a:r>
            <a:endParaRPr lang="ru-RU" sz="1600" i="1" dirty="0" smtClean="0"/>
          </a:p>
          <a:p>
            <a:r>
              <a:rPr lang="ru-RU" sz="1600" i="1" dirty="0" smtClean="0"/>
              <a:t>уверенностью </a:t>
            </a:r>
            <a:r>
              <a:rPr lang="ru-RU" sz="1600" i="1" dirty="0"/>
              <a:t>и спокойствием.</a:t>
            </a:r>
          </a:p>
        </p:txBody>
      </p:sp>
    </p:spTree>
    <p:extLst>
      <p:ext uri="{BB962C8B-B14F-4D97-AF65-F5344CB8AC3E}">
        <p14:creationId xmlns:p14="http://schemas.microsoft.com/office/powerpoint/2010/main" val="3744961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61" y="814649"/>
            <a:ext cx="3835042" cy="47299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89810" y="414539"/>
            <a:ext cx="36856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Создание своей мандалы-</a:t>
            </a:r>
            <a:endParaRPr lang="ru-RU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60422" y="1047095"/>
            <a:ext cx="7880684" cy="47705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Подготовка материалов </a:t>
            </a:r>
          </a:p>
          <a:p>
            <a:r>
              <a:rPr lang="ru-RU" sz="1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(бумага, карандаши, фломастеры, пастель, краски, линер);</a:t>
            </a:r>
          </a:p>
          <a:p>
            <a:endParaRPr lang="ru-RU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Рисуем круг, можно обвести чашку, блюдце, а лучше довериться себе</a:t>
            </a:r>
          </a:p>
          <a:p>
            <a:r>
              <a:rPr lang="ru-RU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 нарисовать «на глаз»;</a:t>
            </a:r>
          </a:p>
          <a:p>
            <a:endParaRPr lang="ru-RU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Найти центр нашего круга, используя внутреннее равновесие, </a:t>
            </a:r>
          </a:p>
          <a:p>
            <a:r>
              <a:rPr lang="ru-RU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</a:t>
            </a:r>
            <a:r>
              <a:rPr lang="ru-RU" sz="1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ерез работу </a:t>
            </a:r>
            <a:r>
              <a:rPr lang="ru-RU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</a:t>
            </a:r>
            <a:r>
              <a:rPr lang="ru-RU" sz="1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одсознания. Это помогает закладывать равновесие </a:t>
            </a:r>
          </a:p>
          <a:p>
            <a:r>
              <a:rPr lang="ru-RU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</a:t>
            </a:r>
            <a:r>
              <a:rPr lang="ru-RU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 этом этапе и в малыша;</a:t>
            </a:r>
          </a:p>
          <a:p>
            <a:endParaRPr lang="ru-RU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Мысленно представить, какие цвета хочется использовать, </a:t>
            </a:r>
          </a:p>
          <a:p>
            <a:r>
              <a:rPr lang="ru-RU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</a:t>
            </a:r>
            <a:r>
              <a:rPr lang="ru-RU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акой будет  рисунок , представить, как он растекается по бумаге </a:t>
            </a:r>
          </a:p>
          <a:p>
            <a:r>
              <a:rPr lang="ru-RU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 заполняет все пространство;</a:t>
            </a:r>
          </a:p>
          <a:p>
            <a:endParaRPr lang="ru-RU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Можно рисовать мандалы на заданные темы –любовь к себе, </a:t>
            </a:r>
          </a:p>
          <a:p>
            <a:r>
              <a:rPr lang="ru-RU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</a:t>
            </a:r>
            <a:r>
              <a:rPr lang="ru-RU" sz="1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воему телу, малышу, представление родов, свое эмоциональное</a:t>
            </a:r>
          </a:p>
          <a:p>
            <a:r>
              <a:rPr lang="ru-RU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Состояние;</a:t>
            </a:r>
          </a:p>
          <a:p>
            <a:endParaRPr lang="ru-RU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Расшифровка мандалы;</a:t>
            </a:r>
            <a:endParaRPr lang="ru-RU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67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8" y="423950"/>
            <a:ext cx="4178920" cy="54115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42295" y="223895"/>
            <a:ext cx="473078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Раскрашивание </a:t>
            </a:r>
            <a:r>
              <a:rPr lang="ru-RU" sz="2000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готовой мандалы-</a:t>
            </a:r>
            <a:endParaRPr lang="ru-RU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90259" y="939030"/>
            <a:ext cx="7209025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Настрой на работу;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выбор,  предлагаются разные мандалы- любви, гармонии, </a:t>
            </a:r>
          </a:p>
          <a:p>
            <a:r>
              <a:rPr lang="ru-RU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спокойствия и др.;</a:t>
            </a:r>
          </a:p>
          <a:p>
            <a:endParaRPr lang="ru-RU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процессе творчества обращаем внимание, на первый цвет, </a:t>
            </a:r>
          </a:p>
          <a:p>
            <a:r>
              <a:rPr lang="ru-RU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который выбрала женщина, элемент с которого она начала</a:t>
            </a:r>
          </a:p>
          <a:p>
            <a:r>
              <a:rPr lang="ru-RU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свою работу, на другие важные моменты, как и в любом способе </a:t>
            </a:r>
          </a:p>
          <a:p>
            <a:r>
              <a:rPr lang="ru-RU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арт-терапии;</a:t>
            </a:r>
          </a:p>
          <a:p>
            <a:endParaRPr lang="ru-RU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Общение;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Расшифровка мандалы по общим параметрам или </a:t>
            </a:r>
          </a:p>
          <a:p>
            <a:r>
              <a:rPr lang="ru-RU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индивидуально;</a:t>
            </a:r>
          </a:p>
          <a:p>
            <a:endParaRPr lang="ru-RU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ru-RU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76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0428" y="323888"/>
            <a:ext cx="24449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Примеры работ </a:t>
            </a:r>
            <a:r>
              <a:rPr lang="ru-RU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</a:t>
            </a:r>
            <a:endParaRPr lang="ru-RU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" y="906085"/>
            <a:ext cx="3832166" cy="3649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2123" y="1288475"/>
            <a:ext cx="3649288" cy="28845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3753" y="1284319"/>
            <a:ext cx="3715793" cy="295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4431" y="316498"/>
            <a:ext cx="40350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Отзывы и обратная связь-</a:t>
            </a:r>
            <a:endParaRPr lang="ru-RU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5" y="778163"/>
            <a:ext cx="3126125" cy="22382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219" y="195454"/>
            <a:ext cx="3283527" cy="18511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079" y="748024"/>
            <a:ext cx="3542145" cy="22985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5" y="3405909"/>
            <a:ext cx="3549939" cy="33181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041" y="3283527"/>
            <a:ext cx="2437858" cy="35629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926" y="2152073"/>
            <a:ext cx="2428875" cy="4572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369982" y="6294833"/>
            <a:ext cx="18710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Орфография сохранена</a:t>
            </a:r>
          </a:p>
          <a:p>
            <a:pPr algn="ctr"/>
            <a:r>
              <a:rPr lang="ru-RU" sz="1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авторов отзывов.</a:t>
            </a:r>
            <a:endParaRPr lang="ru-RU" sz="1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3628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2" y="609600"/>
            <a:ext cx="4132695" cy="54125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17015" y="399779"/>
            <a:ext cx="37978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внимание</a:t>
            </a:r>
            <a:r>
              <a:rPr lang="ru-RU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  <a:endParaRPr lang="ru-RU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12372" y="1469194"/>
            <a:ext cx="6203942" cy="36933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Мои контакты-</a:t>
            </a:r>
          </a:p>
          <a:p>
            <a:pPr algn="ctr"/>
            <a:endParaRPr lang="ru-RU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Женская Консультация № 11, Приморского района</a:t>
            </a:r>
          </a:p>
          <a:p>
            <a:r>
              <a:rPr lang="ru-RU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г. С-Петербурга. Запись на прием- 664-41-18.</a:t>
            </a:r>
          </a:p>
          <a:p>
            <a:endParaRPr lang="ru-RU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E-mail</a:t>
            </a:r>
            <a:r>
              <a:rPr lang="ru-RU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r>
              <a:rPr lang="en-U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</a:t>
            </a:r>
            <a:r>
              <a:rPr lang="en-U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/>
              </a:rPr>
              <a:t>tanitajk@mail.ru</a:t>
            </a:r>
            <a:endParaRPr lang="en-US" i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Социальные сети</a:t>
            </a:r>
            <a:r>
              <a:rPr lang="en-U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</a:t>
            </a:r>
            <a:r>
              <a:rPr lang="en-U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@tanita_perinatal_psychologist</a:t>
            </a:r>
          </a:p>
          <a:p>
            <a:endParaRPr lang="en-US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i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i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 уважением, Татьяна Кулиш .</a:t>
            </a:r>
            <a:endParaRPr lang="ru-RU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1756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8" y="822036"/>
            <a:ext cx="3901786" cy="51354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82915" y="323534"/>
            <a:ext cx="444173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Добрый день уважаемые коллеги.</a:t>
            </a:r>
          </a:p>
          <a:p>
            <a:pPr algn="ctr"/>
            <a:r>
              <a:rPr lang="ru-RU" sz="2400" i="1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Меня зовут -Кулиш Татьяна Сергеевна.</a:t>
            </a:r>
          </a:p>
          <a:p>
            <a:pPr algn="ctr"/>
            <a:r>
              <a:rPr lang="ru-RU" sz="2400" b="0" i="1" cap="none" spc="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Я-</a:t>
            </a:r>
            <a:endParaRPr lang="ru-RU" sz="2400" b="0" i="1" cap="none" spc="0" dirty="0">
              <a:ln w="0"/>
              <a:solidFill>
                <a:schemeClr val="bg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54940" y="2320884"/>
            <a:ext cx="5097687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-Практический, семейный, клинический и перинатальный психолог;</a:t>
            </a:r>
          </a:p>
          <a:p>
            <a:r>
              <a:rPr lang="ru-RU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-Член Ассоциации Перинатальных специалистов;</a:t>
            </a:r>
          </a:p>
          <a:p>
            <a:r>
              <a:rPr lang="ru-RU" sz="24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-Психолог Женской Консультации № 11 </a:t>
            </a:r>
          </a:p>
          <a:p>
            <a:r>
              <a:rPr lang="ru-RU" sz="24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г. С-Петербурга, Приморского района;</a:t>
            </a:r>
          </a:p>
          <a:p>
            <a:r>
              <a:rPr lang="ru-RU" sz="2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Лектор Школы Материнства Женской Консультации № 11;</a:t>
            </a:r>
            <a:endParaRPr lang="ru-RU" sz="2400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682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009" y="87780"/>
            <a:ext cx="11546751" cy="68941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нашей Женской Консультации есть Школа Материнства, основная цель которой –</a:t>
            </a:r>
          </a:p>
          <a:p>
            <a:r>
              <a:rPr lang="ru-RU" sz="20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</a:t>
            </a:r>
            <a:r>
              <a:rPr lang="ru-RU" sz="20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одготовить женщину к родам, дать ей необходимую психологическую поддержку </a:t>
            </a:r>
          </a:p>
          <a:p>
            <a:r>
              <a:rPr lang="ru-RU" sz="20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 знания, которые она сможет применить, будучи уже мамой.</a:t>
            </a:r>
          </a:p>
          <a:p>
            <a:endParaRPr lang="ru-RU" sz="2000" b="1" i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sz="20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Расписание</a:t>
            </a: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 Лекция-с психологом  «С чего начать подготовку к родам?»</a:t>
            </a:r>
          </a:p>
          <a:p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(знакомство с лектором и группой, выявление основных запросов, с которыми пришла </a:t>
            </a:r>
          </a:p>
          <a:p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женщина на занятия, обзор роддомов и перинатальных центров г. С-Петербурга, </a:t>
            </a:r>
          </a:p>
          <a:p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подготовка документов и сумки в роддом, чек-лист , как выбрать роддом и врача на роды):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 Лекция-с психологом  «Все о родах»</a:t>
            </a:r>
          </a:p>
          <a:p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(физиология и этапы родов, что нужно и важно знать на каждом этапе родов,</a:t>
            </a:r>
          </a:p>
          <a:p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права женщины в родах, техники дыхания, самомассаж, визуализация, релаксация);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 Лекция- с педиатром «Уход за новорожденным»;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 Лекция- со специалистом по Грудному Вскармливанию;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 Лекция-с психологом-»Ура! Малыш дома!»</a:t>
            </a:r>
          </a:p>
          <a:p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(что важно для новорожденной мамы, период адаптации для ребенка, родителей, семьи,</a:t>
            </a:r>
          </a:p>
          <a:p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как организовать спокойный и комфортный послеродовый период, на что обратить внимание);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 Лекция- с психологом  «У счастливой мамы-счастливый малыш»</a:t>
            </a:r>
          </a:p>
          <a:p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(все о профилактике послеродовой депрессии, бэби-блюз, синдром затроганной мамы);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 Лекция –с психологом «Кризисы и скачки роста малыша первого года жизни»</a:t>
            </a:r>
          </a:p>
          <a:p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(основные скачки и кризисы роста малыша , первого года жизни, связь мамы на каждом этапе, </a:t>
            </a:r>
          </a:p>
          <a:p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Помощь и поддержка, отношения в паре после рождения малыша);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 Лекция-с психологом «Арт-терапия для беременных»</a:t>
            </a:r>
          </a:p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(методы арт-терапии для беременных);</a:t>
            </a:r>
          </a:p>
        </p:txBody>
      </p:sp>
    </p:spTree>
    <p:extLst>
      <p:ext uri="{BB962C8B-B14F-4D97-AF65-F5344CB8AC3E}">
        <p14:creationId xmlns:p14="http://schemas.microsoft.com/office/powerpoint/2010/main" val="370965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3" y="382385"/>
            <a:ext cx="2705100" cy="6071985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930789" y="118583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53914" y="2726266"/>
            <a:ext cx="117692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16688" y="382385"/>
            <a:ext cx="8977138" cy="73558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Сегодня, </a:t>
            </a:r>
            <a:r>
              <a:rPr lang="ru-RU" sz="20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хочу Вас познакомить с техниками арт-терапии, </a:t>
            </a:r>
            <a:endParaRPr lang="ru-RU" sz="2000" b="1" i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sz="20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которые </a:t>
            </a:r>
            <a:r>
              <a:rPr lang="ru-RU" sz="20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я </a:t>
            </a:r>
            <a:r>
              <a:rPr lang="ru-RU" sz="20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использую в </a:t>
            </a:r>
            <a:r>
              <a:rPr lang="ru-RU" sz="20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работе с </a:t>
            </a:r>
            <a:r>
              <a:rPr lang="ru-RU" sz="20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беременными</a:t>
            </a:r>
          </a:p>
          <a:p>
            <a:r>
              <a:rPr lang="ru-RU" sz="20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женщинами, в рамках лекции нашей Школы </a:t>
            </a:r>
          </a:p>
          <a:p>
            <a:r>
              <a:rPr lang="ru-RU" sz="20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Материнства</a:t>
            </a:r>
            <a:r>
              <a:rPr lang="ru-RU" sz="20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endParaRPr lang="ru-RU" sz="20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sz="20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Почему именно арт-терапия и зачем она нужна беременным?</a:t>
            </a:r>
          </a:p>
          <a:p>
            <a:endParaRPr lang="ru-RU" sz="20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i="1" dirty="0"/>
              <a:t>Арт-терапия для беременных – это хороший способ расслабиться, забыв </a:t>
            </a:r>
            <a:endParaRPr lang="ru-RU" i="1" dirty="0" smtClean="0"/>
          </a:p>
          <a:p>
            <a:r>
              <a:rPr lang="ru-RU" i="1" dirty="0" smtClean="0"/>
              <a:t>о </a:t>
            </a:r>
            <a:r>
              <a:rPr lang="ru-RU" i="1" dirty="0"/>
              <a:t>постоянных стрессах и семейных проблемах. </a:t>
            </a:r>
            <a:endParaRPr lang="ru-RU" i="1" dirty="0" smtClean="0"/>
          </a:p>
          <a:p>
            <a:r>
              <a:rPr lang="ru-RU" i="1" dirty="0" smtClean="0"/>
              <a:t>Творчество</a:t>
            </a:r>
            <a:r>
              <a:rPr lang="ru-RU" i="1" dirty="0"/>
              <a:t>, которым занимаются будущие мамы, является </a:t>
            </a:r>
            <a:r>
              <a:rPr lang="ru-RU" i="1" dirty="0" smtClean="0"/>
              <a:t>отображением</a:t>
            </a:r>
          </a:p>
          <a:p>
            <a:r>
              <a:rPr lang="ru-RU" i="1" dirty="0" smtClean="0"/>
              <a:t> </a:t>
            </a:r>
            <a:r>
              <a:rPr lang="ru-RU" i="1" dirty="0"/>
              <a:t>их эмоционального состояния</a:t>
            </a:r>
            <a:r>
              <a:rPr lang="ru-RU" i="1" dirty="0" smtClean="0"/>
              <a:t>.</a:t>
            </a:r>
          </a:p>
          <a:p>
            <a:endParaRPr lang="ru-RU" sz="20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sz="20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 какими вопросами помогает арт-терапия?</a:t>
            </a:r>
          </a:p>
          <a:p>
            <a:endParaRPr lang="ru-RU" sz="20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обретение </a:t>
            </a:r>
            <a:r>
              <a:rPr lang="ru-RU" dirty="0"/>
              <a:t>внутренней гармонии;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уменьшение страхов и тревог;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улучшение самочувствия;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увеличение количества позитивных эмоций;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осознание родительства;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изменение восприятия предстоящих родов (от стресса – к празднику);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гармонизация партнерских отношений.</a:t>
            </a:r>
          </a:p>
          <a:p>
            <a:endParaRPr lang="ru-RU" sz="20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9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09" y="192290"/>
            <a:ext cx="5334000" cy="39271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6186" y="192290"/>
            <a:ext cx="6589433" cy="65556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Какие техники арт-терапии использую я ?</a:t>
            </a:r>
          </a:p>
          <a:p>
            <a:pPr algn="ctr"/>
            <a:endParaRPr lang="ru-RU" sz="2000" b="1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Изотерапия;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Техника работы с мандалой;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i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sz="2000" b="1" i="1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Изотерапия-что это ?</a:t>
            </a:r>
          </a:p>
          <a:p>
            <a:endParaRPr lang="ru-RU" sz="2000" b="1" i="1" cap="none" spc="0" dirty="0">
              <a:ln w="0"/>
              <a:solidFill>
                <a:schemeClr val="bg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sz="20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Это терапия изобразительным творчеством, </a:t>
            </a:r>
          </a:p>
          <a:p>
            <a:r>
              <a:rPr lang="ru-RU" sz="20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рисованием.</a:t>
            </a:r>
          </a:p>
          <a:p>
            <a:endParaRPr lang="ru-RU" sz="2000" i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sz="20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Мандала-что это?</a:t>
            </a:r>
          </a:p>
          <a:p>
            <a:endParaRPr lang="ru-RU" sz="2000" b="1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sz="20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Это сложная геометрическая структура, </a:t>
            </a:r>
          </a:p>
          <a:p>
            <a:r>
              <a:rPr lang="ru-RU" sz="20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</a:t>
            </a:r>
            <a:r>
              <a:rPr lang="ru-RU" sz="20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имволизирующая мир и порядок, модель</a:t>
            </a:r>
          </a:p>
          <a:p>
            <a:r>
              <a:rPr lang="ru-RU" sz="20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вселенной.</a:t>
            </a:r>
          </a:p>
          <a:p>
            <a:endParaRPr lang="ru-RU" sz="2000" i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ru-RU" sz="2000" b="1" i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ru-RU" sz="2000" b="1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ru-RU" sz="2000" b="1" i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ru-RU" sz="2000" b="1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ru-RU" sz="2000" b="1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2047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271" y="111013"/>
            <a:ext cx="11764759" cy="72943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b="1" i="1" dirty="0">
                <a:solidFill>
                  <a:schemeClr val="accent1"/>
                </a:solidFill>
              </a:rPr>
              <a:t>Как проходит </a:t>
            </a:r>
            <a:r>
              <a:rPr lang="ru-RU" b="1" i="1" dirty="0" smtClean="0">
                <a:solidFill>
                  <a:schemeClr val="accent1"/>
                </a:solidFill>
              </a:rPr>
              <a:t>арт-терапия ?</a:t>
            </a:r>
          </a:p>
          <a:p>
            <a:endParaRPr lang="ru-RU" b="1" i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/>
              <a:t>Для достижения различных целей предлагаются </a:t>
            </a:r>
            <a:r>
              <a:rPr lang="ru-RU" i="1" dirty="0" smtClean="0"/>
              <a:t> </a:t>
            </a:r>
            <a:r>
              <a:rPr lang="ru-RU" i="1" dirty="0"/>
              <a:t>техники, </a:t>
            </a:r>
            <a:r>
              <a:rPr lang="ru-RU" i="1" dirty="0" smtClean="0"/>
              <a:t>основными</a:t>
            </a:r>
          </a:p>
          <a:p>
            <a:r>
              <a:rPr lang="ru-RU" i="1" dirty="0" smtClean="0"/>
              <a:t>являются </a:t>
            </a:r>
            <a:r>
              <a:rPr lang="ru-RU" i="1" dirty="0"/>
              <a:t>рисование красками, </a:t>
            </a:r>
            <a:r>
              <a:rPr lang="ru-RU" i="1" dirty="0" smtClean="0"/>
              <a:t> </a:t>
            </a:r>
            <a:r>
              <a:rPr lang="ru-RU" i="1" dirty="0"/>
              <a:t>карандашами, фломастерами на бумаге </a:t>
            </a:r>
            <a:r>
              <a:rPr lang="ru-RU" i="1" dirty="0" smtClean="0"/>
              <a:t> </a:t>
            </a:r>
            <a:r>
              <a:rPr lang="ru-RU" i="1" dirty="0"/>
              <a:t>на свободную или </a:t>
            </a:r>
            <a:endParaRPr lang="ru-RU" i="1" dirty="0" smtClean="0"/>
          </a:p>
          <a:p>
            <a:r>
              <a:rPr lang="ru-RU" i="1" dirty="0" smtClean="0"/>
              <a:t>заданную </a:t>
            </a:r>
            <a:r>
              <a:rPr lang="ru-RU" i="1" dirty="0"/>
              <a:t>тему; </a:t>
            </a:r>
            <a:r>
              <a:rPr lang="ru-RU" i="1" dirty="0" smtClean="0"/>
              <a:t>изготовление  мандал.</a:t>
            </a:r>
            <a:endParaRPr lang="ru-RU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/>
              <a:t>У</a:t>
            </a:r>
            <a:r>
              <a:rPr lang="ru-RU" i="1" dirty="0" smtClean="0"/>
              <a:t>пражнения </a:t>
            </a:r>
            <a:r>
              <a:rPr lang="ru-RU" i="1" dirty="0"/>
              <a:t>рассчитаны на выполнение в </a:t>
            </a:r>
            <a:r>
              <a:rPr lang="ru-RU" i="1" dirty="0" smtClean="0"/>
              <a:t>группе.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/>
              <a:t>Выбор </a:t>
            </a:r>
            <a:r>
              <a:rPr lang="ru-RU" i="1" dirty="0"/>
              <a:t>упражнения зависит от психологического состояния беременной и тех вопросов, </a:t>
            </a:r>
            <a:endParaRPr lang="ru-RU" i="1" dirty="0" smtClean="0"/>
          </a:p>
          <a:p>
            <a:r>
              <a:rPr lang="ru-RU" i="1" dirty="0" smtClean="0"/>
              <a:t>которые </a:t>
            </a:r>
            <a:r>
              <a:rPr lang="ru-RU" i="1" dirty="0"/>
              <a:t>на данном этапе для нее наиболее значимы. </a:t>
            </a:r>
            <a:endParaRPr lang="ru-RU" i="1" dirty="0" smtClean="0"/>
          </a:p>
          <a:p>
            <a:endParaRPr lang="ru-RU" i="1" dirty="0"/>
          </a:p>
          <a:p>
            <a:r>
              <a:rPr lang="ru-RU" b="1" i="1" dirty="0" smtClean="0">
                <a:solidFill>
                  <a:schemeClr val="accent1"/>
                </a:solidFill>
              </a:rPr>
              <a:t>Примеры техник изотерапии-</a:t>
            </a:r>
          </a:p>
          <a:p>
            <a:endParaRPr lang="ru-RU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/>
              <a:t>Свободное </a:t>
            </a:r>
            <a:r>
              <a:rPr lang="ru-RU" b="1" i="1" dirty="0" smtClean="0"/>
              <a:t>рисование-</a:t>
            </a:r>
            <a:endParaRPr lang="ru-RU" b="1" i="1" dirty="0"/>
          </a:p>
          <a:p>
            <a:r>
              <a:rPr lang="ru-RU" dirty="0"/>
              <a:t>Пожалуй самый простой, но в то же время действенный вид работы. </a:t>
            </a:r>
            <a:endParaRPr lang="ru-RU" dirty="0" smtClean="0"/>
          </a:p>
          <a:p>
            <a:r>
              <a:rPr lang="ru-RU" dirty="0" smtClean="0"/>
              <a:t>Женщина </a:t>
            </a:r>
            <a:r>
              <a:rPr lang="ru-RU" dirty="0"/>
              <a:t>воспроизводит на бумаге в любой технике (краски, карандаши, мелки, </a:t>
            </a:r>
            <a:r>
              <a:rPr lang="ru-RU" dirty="0" smtClean="0"/>
              <a:t>фломастеры) </a:t>
            </a:r>
          </a:p>
          <a:p>
            <a:r>
              <a:rPr lang="ru-RU" dirty="0" smtClean="0"/>
              <a:t>любые </a:t>
            </a:r>
            <a:r>
              <a:rPr lang="ru-RU" dirty="0"/>
              <a:t>образы, приходящие в голову. Они могут быть связаны с будущим материнством, </a:t>
            </a:r>
            <a:endParaRPr lang="ru-RU" dirty="0" smtClean="0"/>
          </a:p>
          <a:p>
            <a:r>
              <a:rPr lang="ru-RU" dirty="0" smtClean="0"/>
              <a:t>отражать </a:t>
            </a:r>
            <a:r>
              <a:rPr lang="ru-RU" dirty="0"/>
              <a:t>представления о ребенке, или же извлекать из подсознания те тревоги </a:t>
            </a:r>
            <a:r>
              <a:rPr lang="ru-RU" dirty="0" smtClean="0"/>
              <a:t>и</a:t>
            </a:r>
            <a:r>
              <a:rPr lang="ru-RU" dirty="0"/>
              <a:t> </a:t>
            </a:r>
            <a:r>
              <a:rPr lang="ru-RU" dirty="0" smtClean="0"/>
              <a:t>страхи  которые</a:t>
            </a:r>
          </a:p>
          <a:p>
            <a:r>
              <a:rPr lang="ru-RU" dirty="0" smtClean="0"/>
              <a:t> </a:t>
            </a:r>
            <a:r>
              <a:rPr lang="ru-RU" dirty="0"/>
              <a:t>неизбежно сопровождают даже самую благополучную беременность</a:t>
            </a:r>
            <a:r>
              <a:rPr lang="ru-RU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На заданную тему-</a:t>
            </a:r>
            <a:endParaRPr lang="ru-RU" b="1" i="1" dirty="0"/>
          </a:p>
          <a:p>
            <a:pPr fontAlgn="base"/>
            <a:r>
              <a:rPr lang="ru-RU" dirty="0"/>
              <a:t>«Эмоциональное состояние на родах»;</a:t>
            </a:r>
          </a:p>
          <a:p>
            <a:pPr fontAlgn="base"/>
            <a:r>
              <a:rPr lang="ru-RU" dirty="0"/>
              <a:t>«Любовь к своему телу»;</a:t>
            </a:r>
          </a:p>
          <a:p>
            <a:pPr fontAlgn="base"/>
            <a:r>
              <a:rPr lang="ru-RU" dirty="0"/>
              <a:t>«Любовь к малышу».</a:t>
            </a:r>
          </a:p>
          <a:p>
            <a:r>
              <a:rPr lang="ru-RU" i="1" dirty="0" smtClean="0"/>
              <a:t>«</a:t>
            </a:r>
            <a:r>
              <a:rPr lang="ru-RU" i="1" dirty="0" smtClean="0"/>
              <a:t>Женщина-цветок</a:t>
            </a:r>
            <a:r>
              <a:rPr lang="ru-RU" i="1" dirty="0" smtClean="0"/>
              <a:t>»;</a:t>
            </a:r>
            <a:endParaRPr lang="ru-RU" i="1" dirty="0" smtClean="0"/>
          </a:p>
          <a:p>
            <a:r>
              <a:rPr lang="ru-RU" i="1" dirty="0" smtClean="0"/>
              <a:t>«Встреча с малышом»; </a:t>
            </a:r>
            <a:endParaRPr lang="ru-RU" i="1" dirty="0" smtClean="0"/>
          </a:p>
          <a:p>
            <a:r>
              <a:rPr lang="ru-RU" i="1" dirty="0" smtClean="0"/>
              <a:t>«Ладошка» </a:t>
            </a:r>
            <a:r>
              <a:rPr lang="ru-RU" i="1" dirty="0" smtClean="0"/>
              <a:t>и </a:t>
            </a:r>
            <a:r>
              <a:rPr lang="ru-RU" i="1" dirty="0" smtClean="0"/>
              <a:t>другие.</a:t>
            </a:r>
          </a:p>
          <a:p>
            <a:endParaRPr lang="ru-RU" i="1" dirty="0"/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51684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45" y="5329382"/>
            <a:ext cx="6169892" cy="13368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12863" y="0"/>
            <a:ext cx="42707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Ресурсная техника «Ладошка»</a:t>
            </a:r>
          </a:p>
          <a:p>
            <a:endParaRPr lang="ru-RU" sz="2000" b="1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73194" y="375438"/>
            <a:ext cx="13142509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Цель- наполниться ресурсами, перевести свое состояние из негативного в позитивное.</a:t>
            </a:r>
          </a:p>
          <a:p>
            <a:pPr algn="ctr"/>
            <a:r>
              <a:rPr lang="ru-RU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Материалы- два листа бумаги, фломастеры, карандаши цветные, обычный карандаш, краски.</a:t>
            </a:r>
          </a:p>
          <a:p>
            <a:pPr algn="ctr"/>
            <a:r>
              <a:rPr lang="ru-RU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Инструкция- на одном листе бумаги обведите свою левую ладошку(это прошлое), </a:t>
            </a:r>
          </a:p>
          <a:p>
            <a:r>
              <a:rPr lang="ru-RU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на втором правую ( будущее). </a:t>
            </a:r>
          </a:p>
          <a:p>
            <a:endParaRPr lang="ru-RU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</a:t>
            </a:r>
            <a:r>
              <a:rPr lang="ru-RU" sz="16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Работаем с левой ладошкой-сейчас мы отразим ваше актуальное состояние, ваши переживания.</a:t>
            </a:r>
          </a:p>
          <a:p>
            <a:r>
              <a:rPr lang="ru-RU" sz="1600" b="0" i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1600" b="0" i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Заполняем пространство ладошки «цветом нынешнего состояния». </a:t>
            </a:r>
            <a:r>
              <a:rPr lang="ru-RU" sz="16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Постарайтесь выбрать цвета </a:t>
            </a:r>
          </a:p>
          <a:p>
            <a:r>
              <a:rPr lang="ru-RU" sz="16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16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не головой, а чувствами. Это может быть как один цвет, так и несколько. Не ограничивайте себя.</a:t>
            </a:r>
          </a:p>
          <a:p>
            <a:r>
              <a:rPr lang="ru-RU" sz="1600" b="0" i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1600" b="0" i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Пок</a:t>
            </a:r>
            <a:r>
              <a:rPr lang="ru-RU" sz="16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 идет заполнение цветом, постарайтесь ответить на вопросы-</a:t>
            </a:r>
          </a:p>
          <a:p>
            <a:r>
              <a:rPr lang="ru-RU" sz="1600" b="0" i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1600" b="0" i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«Как вы сейчас себя чувствуете?», «Какие ассоциации вызывают выбранные цвета?», </a:t>
            </a:r>
          </a:p>
          <a:p>
            <a:r>
              <a:rPr lang="ru-RU" sz="16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16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«Как давно вы в таком состоянии?», « Что вас привело в такое состояние?». </a:t>
            </a:r>
          </a:p>
          <a:p>
            <a:endParaRPr lang="ru-RU" sz="1600" b="0" i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sz="16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Работаем с ощущением мира вокруг себя(пространство вокруг ладошки)- заполняем это</a:t>
            </a:r>
          </a:p>
          <a:p>
            <a:r>
              <a:rPr lang="ru-RU" sz="1600" b="0" i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1600" b="0" i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пространство «цветом отношения ко мне окружающих». Пока идет заполнение, ответьте себе на </a:t>
            </a:r>
          </a:p>
          <a:p>
            <a:r>
              <a:rPr lang="ru-RU" sz="16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16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</a:t>
            </a:r>
            <a:r>
              <a:rPr lang="ru-RU" sz="1600" b="0" i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вопросы- «Как ко мне относятся окружающие?», «Как это проявляется в жизни, в действиях?».</a:t>
            </a:r>
          </a:p>
          <a:p>
            <a:r>
              <a:rPr lang="ru-RU" sz="16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16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Посмотрите на ладошку, оцените свое состояние. Если грустно-грустите, если радостно-радуйтесь. В данный </a:t>
            </a:r>
          </a:p>
          <a:p>
            <a:r>
              <a:rPr lang="ru-RU" sz="1600" b="0" i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1600" b="0" i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момент происходят процессы осознания. Основная задача-помочь себе осознать, что это состояние не конечное.</a:t>
            </a:r>
          </a:p>
          <a:p>
            <a:r>
              <a:rPr lang="ru-RU" sz="16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16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Его можно изменить. Для этого вам нужно найти свои внутренние желания и ресурсы. Поехали!</a:t>
            </a:r>
            <a:endParaRPr lang="ru-RU" sz="1600" b="0" i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9171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542" y="129370"/>
            <a:ext cx="12202379" cy="590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Работаем с правой ладошкой- сейчас мы отразим на бумаге ваше желаемое состояние, то, </a:t>
            </a:r>
          </a:p>
          <a:p>
            <a:endParaRPr lang="ru-RU" i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Как вы хотите себя чувствовать. Отвечайте себе на вопросы-» Как я хочу себя чувствовать?»,</a:t>
            </a:r>
          </a:p>
          <a:p>
            <a:r>
              <a:rPr lang="ru-RU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«Какие ассоциации вызывают выбранные цвета?», </a:t>
            </a:r>
            <a:r>
              <a:rPr lang="ru-RU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ru-RU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«Как давно вы в таком состоянии?», </a:t>
            </a:r>
            <a:endParaRPr lang="ru-RU" i="1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 </a:t>
            </a:r>
            <a:r>
              <a:rPr lang="ru-RU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Что вас привело в такое состояние?». </a:t>
            </a:r>
            <a:r>
              <a:rPr lang="ru-RU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r>
              <a:rPr lang="ru-RU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Работаем с ощущением мира вокруг себя(пространство вокруг ладошки)- заполняем </a:t>
            </a:r>
            <a:r>
              <a:rPr lang="ru-RU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это</a:t>
            </a:r>
          </a:p>
          <a:p>
            <a:r>
              <a:rPr lang="ru-RU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пространство «</a:t>
            </a:r>
            <a:r>
              <a:rPr lang="ru-RU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цветом, как я хочу чтобы мир относился ко мне». </a:t>
            </a:r>
            <a:r>
              <a:rPr lang="ru-RU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Пока идет заполнение, ответьте </a:t>
            </a:r>
            <a:r>
              <a:rPr lang="ru-RU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себе</a:t>
            </a:r>
          </a:p>
          <a:p>
            <a:r>
              <a:rPr lang="ru-RU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</a:t>
            </a:r>
            <a:r>
              <a:rPr lang="ru-RU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вопросы- </a:t>
            </a:r>
            <a:r>
              <a:rPr lang="ru-RU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«Как </a:t>
            </a:r>
            <a:r>
              <a:rPr lang="ru-RU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вы хотите, чтобы окружающие и мир относились к вам?», «Что вы сами можете</a:t>
            </a:r>
          </a:p>
          <a:p>
            <a:r>
              <a:rPr lang="ru-RU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сделать, чтобы окружающие и мир относился к вам так?». </a:t>
            </a:r>
            <a:endParaRPr lang="ru-RU" i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Посмотрите </a:t>
            </a:r>
            <a:r>
              <a:rPr lang="ru-RU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</a:t>
            </a:r>
            <a:r>
              <a:rPr lang="ru-RU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ладошку. Какие чувства и мысли она вызывает?</a:t>
            </a:r>
          </a:p>
          <a:p>
            <a:r>
              <a:rPr lang="ru-RU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Сравните обе ладошки. Где вам лучше-слева или справа?</a:t>
            </a:r>
          </a:p>
          <a:p>
            <a:endParaRPr lang="ru-RU" i="1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Запишите все свои осознания- «Где вы можете найти нужные позитивные переживания?»,</a:t>
            </a:r>
          </a:p>
          <a:p>
            <a:r>
              <a:rPr lang="ru-RU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«В каких ситуациях вы можете увидеть желаемое отношение мира и окружающих людей?»,</a:t>
            </a:r>
          </a:p>
          <a:p>
            <a:r>
              <a:rPr lang="ru-RU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«Что вы сами можете сделать для позитивных изменений?».</a:t>
            </a:r>
          </a:p>
          <a:p>
            <a:endParaRPr lang="ru-RU" i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Результат-техника направлена на диагностику актуального состояния с последующим анализом его</a:t>
            </a:r>
          </a:p>
          <a:p>
            <a:r>
              <a:rPr lang="ru-RU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Причин. В ходе работы фокус внимания меняется с негативных переживаний, на позитивные, </a:t>
            </a:r>
          </a:p>
          <a:p>
            <a:r>
              <a:rPr lang="ru-RU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</a:t>
            </a:r>
            <a:r>
              <a:rPr lang="ru-RU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елаемые. В процессе работы происходит наполнение ресурсами, появляется видение перспектив, </a:t>
            </a:r>
          </a:p>
          <a:p>
            <a:r>
              <a:rPr lang="ru-RU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возможности для достижения желаемого состояния.</a:t>
            </a:r>
            <a:endParaRPr lang="ru-RU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ru-RU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9764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7" y="1089891"/>
            <a:ext cx="4922983" cy="43503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03200" y="464287"/>
            <a:ext cx="708880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Техники работы с мандалой-</a:t>
            </a:r>
          </a:p>
          <a:p>
            <a:pPr algn="ctr"/>
            <a:endParaRPr lang="ru-RU" sz="2400" b="0" i="1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ru-RU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i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Создание своей мандалы;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Раскрашивание готовой мандалы;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i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Мандала «План родов»;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Обретение внутреннего спокойствия и гармонии;</a:t>
            </a:r>
            <a:r>
              <a:rPr lang="ru-RU" sz="20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0444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472</TotalTime>
  <Words>1637</Words>
  <Application>Microsoft Office PowerPoint</Application>
  <PresentationFormat>Широкоэкранный</PresentationFormat>
  <Paragraphs>224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Сектор</vt:lpstr>
      <vt:lpstr>Методы арт-терапии в работе с беременными женщинами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Admninistrator</dc:creator>
  <cp:lastModifiedBy>Admninistrator</cp:lastModifiedBy>
  <cp:revision>48</cp:revision>
  <dcterms:created xsi:type="dcterms:W3CDTF">2021-10-22T18:30:19Z</dcterms:created>
  <dcterms:modified xsi:type="dcterms:W3CDTF">2022-05-14T11:48:39Z</dcterms:modified>
</cp:coreProperties>
</file>