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86" r:id="rId4"/>
    <p:sldId id="283" r:id="rId5"/>
    <p:sldId id="277" r:id="rId6"/>
    <p:sldId id="287" r:id="rId7"/>
    <p:sldId id="288" r:id="rId8"/>
    <p:sldId id="279" r:id="rId9"/>
    <p:sldId id="289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FED"/>
    <a:srgbClr val="47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0"/>
    <p:restoredTop sz="95897"/>
  </p:normalViewPr>
  <p:slideViewPr>
    <p:cSldViewPr>
      <p:cViewPr varScale="1">
        <p:scale>
          <a:sx n="120" d="100"/>
          <a:sy n="120" d="100"/>
        </p:scale>
        <p:origin x="200" y="6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51B83-8E60-8249-BB2C-2E193ADB85AE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742A8-7A79-7C4F-B899-D14871B2BE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270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67544" y="1923678"/>
            <a:ext cx="7772400" cy="1080120"/>
          </a:xfrm>
        </p:spPr>
        <p:txBody>
          <a:bodyPr anchor="t">
            <a:normAutofit/>
          </a:bodyPr>
          <a:lstStyle>
            <a:lvl1pPr algn="l">
              <a:defRPr sz="2000" b="1">
                <a:solidFill>
                  <a:srgbClr val="FEFFED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67544" y="3435846"/>
            <a:ext cx="6400800" cy="288032"/>
          </a:xfr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rgbClr val="47D6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7" name="Текст 2"/>
          <p:cNvSpPr>
            <a:spLocks noGrp="1"/>
          </p:cNvSpPr>
          <p:nvPr>
            <p:ph type="body" idx="13"/>
          </p:nvPr>
        </p:nvSpPr>
        <p:spPr>
          <a:xfrm>
            <a:off x="467544" y="3723878"/>
            <a:ext cx="7772400" cy="517401"/>
          </a:xfrm>
        </p:spPr>
        <p:txBody>
          <a:bodyPr anchor="t">
            <a:normAutofit/>
          </a:bodyPr>
          <a:lstStyle>
            <a:lvl1pPr marL="0" indent="0">
              <a:buNone/>
              <a:defRPr sz="1100">
                <a:solidFill>
                  <a:srgbClr val="FEFFE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3528" y="0"/>
            <a:ext cx="8229600" cy="555526"/>
          </a:xfrm>
        </p:spPr>
        <p:txBody>
          <a:bodyPr>
            <a:normAutofit/>
          </a:bodyPr>
          <a:lstStyle>
            <a:lvl1pPr algn="l">
              <a:defRPr sz="1500" b="1">
                <a:solidFill>
                  <a:srgbClr val="FEFFED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876005"/>
            <a:ext cx="2133600" cy="165101"/>
          </a:xfrm>
        </p:spPr>
        <p:txBody>
          <a:bodyPr/>
          <a:lstStyle>
            <a:lvl1pPr>
              <a:defRPr>
                <a:solidFill>
                  <a:srgbClr val="FEFFED"/>
                </a:solidFill>
              </a:defRPr>
            </a:lvl1pPr>
          </a:lstStyle>
          <a:p>
            <a:fld id="{A9CC32DA-5DE2-4B18-A075-4542FC7A47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3528" y="0"/>
            <a:ext cx="8229600" cy="555526"/>
          </a:xfrm>
        </p:spPr>
        <p:txBody>
          <a:bodyPr>
            <a:normAutofit/>
          </a:bodyPr>
          <a:lstStyle>
            <a:lvl1pPr algn="l">
              <a:defRPr sz="1500" b="1">
                <a:solidFill>
                  <a:srgbClr val="FEFFED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456" y="915566"/>
            <a:ext cx="3682752" cy="353504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876005"/>
            <a:ext cx="2133600" cy="165101"/>
          </a:xfrm>
        </p:spPr>
        <p:txBody>
          <a:bodyPr/>
          <a:lstStyle>
            <a:lvl1pPr>
              <a:defRPr>
                <a:solidFill>
                  <a:srgbClr val="FEFFED"/>
                </a:solidFill>
              </a:defRPr>
            </a:lvl1pPr>
          </a:lstStyle>
          <a:p>
            <a:fld id="{A9CC32DA-5DE2-4B18-A075-4542FC7A47F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F3AA2D66-A3A6-7644-843D-9D7EFB59CF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83968" y="915565"/>
            <a:ext cx="4269160" cy="3535041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229924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552" y="2054250"/>
            <a:ext cx="7772400" cy="1021556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ru-RU" sz="4400" b="1" dirty="0">
                <a:solidFill>
                  <a:srgbClr val="FEFFED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03643-1E50-41A8-8D00-63C020EFEE93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C32DA-5DE2-4B18-A075-4542FC7A47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3" y="699542"/>
            <a:ext cx="6976271" cy="27363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3"/>
                </a:solidFill>
              </a:rPr>
              <a:t> </a:t>
            </a:r>
            <a:br>
              <a:rPr lang="ru-RU" dirty="0">
                <a:solidFill>
                  <a:schemeClr val="accent3"/>
                </a:solidFill>
              </a:rPr>
            </a:br>
            <a:br>
              <a:rPr lang="ru-RU" sz="3600" dirty="0">
                <a:solidFill>
                  <a:schemeClr val="accent3"/>
                </a:solidFill>
              </a:rPr>
            </a:br>
            <a:r>
              <a:rPr lang="ru-RU" sz="2700" dirty="0" err="1">
                <a:latin typeface="+mn-lt"/>
              </a:rPr>
              <a:t>Скрининговая</a:t>
            </a:r>
            <a:r>
              <a:rPr lang="ru-RU" sz="2700" dirty="0">
                <a:latin typeface="+mn-lt"/>
              </a:rPr>
              <a:t> диагностика тревожных состояний у женщин в период беременности и после родов. </a:t>
            </a:r>
            <a:br>
              <a:rPr lang="ru-RU" sz="2700" dirty="0">
                <a:latin typeface="+mn-lt"/>
              </a:rPr>
            </a:br>
            <a:r>
              <a:rPr lang="ru-RU" sz="2700" dirty="0">
                <a:latin typeface="+mn-lt"/>
              </a:rPr>
              <a:t>Метод PASS-R.</a:t>
            </a:r>
            <a:br>
              <a:rPr lang="ru-RU" dirty="0">
                <a:solidFill>
                  <a:srgbClr val="31859B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723878"/>
            <a:ext cx="8820472" cy="1419622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600" b="0" dirty="0" err="1">
                <a:solidFill>
                  <a:schemeClr val="accent2">
                    <a:lumMod val="50000"/>
                  </a:schemeClr>
                </a:solidFill>
              </a:rPr>
              <a:t>Коргожа</a:t>
            </a:r>
            <a:r>
              <a:rPr lang="ru-RU" sz="1600" b="0" dirty="0">
                <a:solidFill>
                  <a:schemeClr val="accent2">
                    <a:lumMod val="50000"/>
                  </a:schemeClr>
                </a:solidFill>
              </a:rPr>
              <a:t> Мария Александровна, к. психол. н., доцент кафедры клинической психологии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600" b="0" dirty="0" err="1">
                <a:solidFill>
                  <a:schemeClr val="accent2">
                    <a:lumMod val="50000"/>
                  </a:schemeClr>
                </a:solidFill>
              </a:rPr>
              <a:t>Евмененко</a:t>
            </a:r>
            <a:r>
              <a:rPr lang="ru-RU" sz="1600" b="0" dirty="0">
                <a:solidFill>
                  <a:schemeClr val="accent2">
                    <a:lumMod val="50000"/>
                  </a:schemeClr>
                </a:solidFill>
              </a:rPr>
              <a:t> Алеся Олеговна, аспирант кафедры клинической психологии, медицинский психолог Перинатального центра ФГБОУ ВО СПБГПМУ</a:t>
            </a:r>
          </a:p>
          <a:p>
            <a:endParaRPr lang="ru-RU" sz="1800" dirty="0">
              <a:solidFill>
                <a:srgbClr val="00B050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3B9CA5F-FF1C-490D-AED1-288A28706747}"/>
              </a:ext>
            </a:extLst>
          </p:cNvPr>
          <p:cNvSpPr txBox="1">
            <a:spLocks/>
          </p:cNvSpPr>
          <p:nvPr/>
        </p:nvSpPr>
        <p:spPr>
          <a:xfrm>
            <a:off x="251520" y="-53163"/>
            <a:ext cx="7920880" cy="69434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EFFE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accent3"/>
                </a:solidFill>
              </a:rPr>
              <a:t> </a:t>
            </a:r>
            <a:br>
              <a:rPr lang="ru-RU" dirty="0">
                <a:solidFill>
                  <a:schemeClr val="accent3"/>
                </a:solidFill>
              </a:rPr>
            </a:br>
            <a:br>
              <a:rPr lang="ru-RU" sz="3600" dirty="0">
                <a:solidFill>
                  <a:schemeClr val="accent3"/>
                </a:solidFill>
              </a:rPr>
            </a:br>
            <a:r>
              <a:rPr lang="ru-RU" sz="4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Федеральное государственное бюджетное образовательное учреждение высшего образования</a:t>
            </a:r>
          </a:p>
          <a:p>
            <a:pPr algn="ctr"/>
            <a:r>
              <a:rPr lang="ru-RU" sz="4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«Санкт-Петербургский государственный педиатрический медицинский университет»</a:t>
            </a:r>
          </a:p>
          <a:p>
            <a:pPr algn="ctr"/>
            <a:r>
              <a:rPr lang="ru-RU" sz="4800" dirty="0">
                <a:solidFill>
                  <a:schemeClr val="tx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Министерство здравоохранения Российской Федерации</a:t>
            </a:r>
            <a:endParaRPr lang="ru-RU" sz="4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i="1" dirty="0"/>
              <a:t>Актуальность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15566"/>
            <a:ext cx="5904656" cy="3823073"/>
          </a:xfrm>
        </p:spPr>
        <p:txBody>
          <a:bodyPr>
            <a:normAutofit lnSpcReduction="10000"/>
          </a:bodyPr>
          <a:lstStyle/>
          <a:p>
            <a:pPr marL="171450" indent="-171450" algn="ctr">
              <a:lnSpc>
                <a:spcPct val="150000"/>
              </a:lnSpc>
            </a:pPr>
            <a:r>
              <a:rPr lang="ru-RU" sz="2000" dirty="0"/>
              <a:t>Симптомы тревоги во время беременности - более 50% </a:t>
            </a:r>
          </a:p>
          <a:p>
            <a:pPr marL="171450" indent="-171450" algn="ctr">
              <a:lnSpc>
                <a:spcPct val="150000"/>
              </a:lnSpc>
            </a:pPr>
            <a:r>
              <a:rPr lang="ru-RU" sz="2000" dirty="0"/>
              <a:t>Устойчивые тревожные состояния в период подготовки к родам- более 17%;</a:t>
            </a:r>
          </a:p>
          <a:p>
            <a:pPr marL="171450" indent="-171450" algn="ctr">
              <a:lnSpc>
                <a:spcPct val="150000"/>
              </a:lnSpc>
            </a:pPr>
            <a:r>
              <a:rPr lang="ru-RU" sz="2000" dirty="0"/>
              <a:t>Необходимость выявление группы риска</a:t>
            </a:r>
          </a:p>
          <a:p>
            <a:pPr marL="171450" indent="-171450" algn="ctr">
              <a:lnSpc>
                <a:spcPct val="150000"/>
              </a:lnSpc>
            </a:pPr>
            <a:r>
              <a:rPr lang="ru-RU" sz="2000" dirty="0"/>
              <a:t>Отсутствие методов выявления тревожных состояний с учетом  специфики перинатального периода. </a:t>
            </a:r>
          </a:p>
          <a:p>
            <a:pPr marL="171450" indent="-171450" algn="ctr">
              <a:lnSpc>
                <a:spcPct val="150000"/>
              </a:lnSpc>
            </a:pPr>
            <a:endParaRPr lang="ru-RU" sz="2000" dirty="0"/>
          </a:p>
          <a:p>
            <a:pPr marL="171450" indent="-171450">
              <a:lnSpc>
                <a:spcPct val="150000"/>
              </a:lnSpc>
            </a:pPr>
            <a:endParaRPr lang="ru-RU" dirty="0"/>
          </a:p>
        </p:txBody>
      </p:sp>
      <p:pic>
        <p:nvPicPr>
          <p:cNvPr id="10246" name="Picture 6" descr="https://avatars.mds.yandex.net/get-zen_doc/3965361/pub_61179d9391e068401b703dfc_6117a00c7e37175eb6f9f6c8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840665"/>
            <a:ext cx="2364631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/>
              <a:t>Актуальные психодиагностические методы 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58E0EDF1-380D-CAA1-A28B-2F5DDB89570B}"/>
              </a:ext>
            </a:extLst>
          </p:cNvPr>
          <p:cNvSpPr/>
          <p:nvPr/>
        </p:nvSpPr>
        <p:spPr>
          <a:xfrm>
            <a:off x="4788024" y="771550"/>
            <a:ext cx="4104456" cy="73453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</a:rPr>
              <a:t>Зарубежные методы </a:t>
            </a:r>
          </a:p>
        </p:txBody>
      </p:sp>
      <p:sp>
        <p:nvSpPr>
          <p:cNvPr id="5" name="Скругленный прямоугольник 3">
            <a:extLst>
              <a:ext uri="{FF2B5EF4-FFF2-40B4-BE49-F238E27FC236}">
                <a16:creationId xmlns:a16="http://schemas.microsoft.com/office/drawing/2014/main" id="{58E0EDF1-380D-CAA1-A28B-2F5DDB89570B}"/>
              </a:ext>
            </a:extLst>
          </p:cNvPr>
          <p:cNvSpPr/>
          <p:nvPr/>
        </p:nvSpPr>
        <p:spPr>
          <a:xfrm>
            <a:off x="107504" y="771550"/>
            <a:ext cx="4104456" cy="73453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</a:rPr>
              <a:t>Отечественные методы </a:t>
            </a:r>
          </a:p>
        </p:txBody>
      </p:sp>
      <p:sp>
        <p:nvSpPr>
          <p:cNvPr id="6" name="Google Shape;123;p7">
            <a:extLst>
              <a:ext uri="{FF2B5EF4-FFF2-40B4-BE49-F238E27FC236}">
                <a16:creationId xmlns:a16="http://schemas.microsoft.com/office/drawing/2014/main" id="{E057BB46-54B7-C374-599F-A35652C592FA}"/>
              </a:ext>
            </a:extLst>
          </p:cNvPr>
          <p:cNvSpPr txBox="1">
            <a:spLocks/>
          </p:cNvSpPr>
          <p:nvPr/>
        </p:nvSpPr>
        <p:spPr>
          <a:xfrm>
            <a:off x="4355976" y="1707654"/>
            <a:ext cx="4632421" cy="30963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763" indent="-385763" algn="ctr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3200"/>
              <a:buFont typeface="Courier New" pitchFamily="49" charset="0"/>
              <a:buChar char="o"/>
            </a:pPr>
            <a:r>
              <a:rPr lang="ru-RU" sz="1400" dirty="0"/>
              <a:t>PDSS:  </a:t>
            </a:r>
            <a:r>
              <a:rPr lang="ru-RU" sz="1400" dirty="0" err="1"/>
              <a:t>Postpartum</a:t>
            </a:r>
            <a:r>
              <a:rPr lang="ru-RU" sz="1400" dirty="0"/>
              <a:t> </a:t>
            </a:r>
            <a:r>
              <a:rPr lang="ru-RU" sz="1400" dirty="0" err="1"/>
              <a:t>Depression</a:t>
            </a:r>
            <a:r>
              <a:rPr lang="ru-RU" sz="1400" dirty="0"/>
              <a:t> </a:t>
            </a:r>
            <a:r>
              <a:rPr lang="ru-RU" sz="1400" dirty="0" err="1"/>
              <a:t>Screening</a:t>
            </a:r>
            <a:r>
              <a:rPr lang="ru-RU" sz="1400" dirty="0"/>
              <a:t> </a:t>
            </a:r>
            <a:r>
              <a:rPr lang="ru-RU" sz="1400" dirty="0" err="1"/>
              <a:t>Scale</a:t>
            </a:r>
            <a:r>
              <a:rPr lang="ru-RU" sz="1400" dirty="0"/>
              <a:t>;</a:t>
            </a:r>
          </a:p>
          <a:p>
            <a:pPr marL="385763" indent="-385763" algn="ctr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3200"/>
              <a:buFont typeface="Courier New" pitchFamily="49" charset="0"/>
              <a:buChar char="o"/>
            </a:pPr>
            <a:endParaRPr lang="ru-RU" sz="1400" dirty="0"/>
          </a:p>
          <a:p>
            <a:pPr marL="385763" indent="-385763" algn="ctr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3200"/>
              <a:buFont typeface="Courier New" pitchFamily="49" charset="0"/>
              <a:buChar char="o"/>
            </a:pPr>
            <a:r>
              <a:rPr lang="ru-RU" sz="1400" dirty="0"/>
              <a:t>DIPD-PP:  </a:t>
            </a:r>
            <a:r>
              <a:rPr lang="ru-RU" sz="1400" dirty="0" err="1"/>
              <a:t>Diagnostic</a:t>
            </a:r>
            <a:r>
              <a:rPr lang="ru-RU" sz="1400" dirty="0"/>
              <a:t>  </a:t>
            </a:r>
            <a:r>
              <a:rPr lang="ru-RU" sz="1400" dirty="0" err="1"/>
              <a:t>Interview</a:t>
            </a:r>
            <a:r>
              <a:rPr lang="ru-RU" sz="1400" dirty="0"/>
              <a:t> </a:t>
            </a:r>
            <a:r>
              <a:rPr lang="ru-RU" sz="1400" dirty="0" err="1"/>
              <a:t>of</a:t>
            </a:r>
            <a:r>
              <a:rPr lang="ru-RU" sz="1400" dirty="0"/>
              <a:t> </a:t>
            </a:r>
            <a:r>
              <a:rPr lang="ru-RU" sz="1400" dirty="0" err="1"/>
              <a:t>Psychological</a:t>
            </a:r>
            <a:r>
              <a:rPr lang="ru-RU" sz="1400" dirty="0"/>
              <a:t> </a:t>
            </a:r>
            <a:r>
              <a:rPr lang="ru-RU" sz="1400" dirty="0" err="1"/>
              <a:t>Distress</a:t>
            </a:r>
            <a:r>
              <a:rPr lang="ru-RU" sz="1400" dirty="0"/>
              <a:t> – </a:t>
            </a:r>
            <a:r>
              <a:rPr lang="ru-RU" sz="1400" dirty="0" err="1"/>
              <a:t>Postpartum</a:t>
            </a:r>
            <a:r>
              <a:rPr lang="ru-RU" sz="1400" dirty="0"/>
              <a:t> </a:t>
            </a:r>
          </a:p>
          <a:p>
            <a:pPr marL="385763" indent="-385763" algn="ctr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lang="ru-RU" sz="1400" dirty="0"/>
              <a:t>(метод </a:t>
            </a:r>
            <a:r>
              <a:rPr lang="ru-RU" sz="1400" dirty="0" err="1"/>
              <a:t>полуструктурированного</a:t>
            </a:r>
            <a:r>
              <a:rPr lang="ru-RU" sz="1400" dirty="0"/>
              <a:t> интервью послеродового </a:t>
            </a:r>
            <a:r>
              <a:rPr lang="ru-RU" sz="1400" dirty="0" err="1"/>
              <a:t>дистресса</a:t>
            </a:r>
            <a:r>
              <a:rPr lang="ru-RU" sz="1400" dirty="0"/>
              <a:t> );</a:t>
            </a:r>
          </a:p>
          <a:p>
            <a:pPr marL="385763" indent="-385763" algn="ctr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3200"/>
              <a:buNone/>
            </a:pPr>
            <a:endParaRPr lang="ru-RU" sz="1400" dirty="0"/>
          </a:p>
          <a:p>
            <a:pPr marL="385763" indent="-385763" algn="ctr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3200"/>
              <a:buFont typeface="Courier New" pitchFamily="49" charset="0"/>
              <a:buChar char="o"/>
            </a:pPr>
            <a:r>
              <a:rPr lang="en-US" sz="1400" dirty="0"/>
              <a:t>PASS</a:t>
            </a:r>
            <a:r>
              <a:rPr lang="ru-RU" sz="1400" dirty="0"/>
              <a:t>: </a:t>
            </a:r>
            <a:r>
              <a:rPr lang="en-US" sz="1400" dirty="0"/>
              <a:t>The </a:t>
            </a:r>
            <a:r>
              <a:rPr lang="en-US" sz="1400" dirty="0" err="1"/>
              <a:t>Perinatal</a:t>
            </a:r>
            <a:r>
              <a:rPr lang="en-US" sz="1400" dirty="0"/>
              <a:t> Anxiety Screening Scale</a:t>
            </a:r>
            <a:r>
              <a:rPr lang="ru-RU" sz="1400" dirty="0"/>
              <a:t> </a:t>
            </a:r>
          </a:p>
        </p:txBody>
      </p:sp>
      <p:sp>
        <p:nvSpPr>
          <p:cNvPr id="7" name="Google Shape;123;p7">
            <a:extLst>
              <a:ext uri="{FF2B5EF4-FFF2-40B4-BE49-F238E27FC236}">
                <a16:creationId xmlns:a16="http://schemas.microsoft.com/office/drawing/2014/main" id="{E057BB46-54B7-C374-599F-A35652C592FA}"/>
              </a:ext>
            </a:extLst>
          </p:cNvPr>
          <p:cNvSpPr txBox="1">
            <a:spLocks/>
          </p:cNvSpPr>
          <p:nvPr/>
        </p:nvSpPr>
        <p:spPr>
          <a:xfrm>
            <a:off x="107504" y="1707654"/>
            <a:ext cx="4272381" cy="316835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itchFamily="49" charset="0"/>
              <a:buChar char="o"/>
            </a:pPr>
            <a:r>
              <a:rPr lang="ru-RU" sz="1400" dirty="0" err="1"/>
              <a:t>Эдинбургская</a:t>
            </a:r>
            <a:r>
              <a:rPr lang="ru-RU" sz="1400" dirty="0"/>
              <a:t> шкалы послеродовой (постнатальной)  депрессии;</a:t>
            </a:r>
          </a:p>
          <a:p>
            <a:pPr>
              <a:buFont typeface="Courier New" pitchFamily="49" charset="0"/>
              <a:buChar char="o"/>
            </a:pPr>
            <a:endParaRPr lang="ru-RU" sz="1400" dirty="0"/>
          </a:p>
          <a:p>
            <a:pPr>
              <a:buFont typeface="Courier New" pitchFamily="49" charset="0"/>
              <a:buChar char="o"/>
            </a:pPr>
            <a:r>
              <a:rPr lang="ru-RU" sz="1400" dirty="0"/>
              <a:t>Шкала самооценки депрессии У. </a:t>
            </a:r>
            <a:r>
              <a:rPr lang="ru-RU" sz="1400" dirty="0" err="1"/>
              <a:t>Цунга</a:t>
            </a:r>
            <a:r>
              <a:rPr lang="ru-RU" sz="1400" dirty="0"/>
              <a:t>;</a:t>
            </a:r>
          </a:p>
          <a:p>
            <a:pPr>
              <a:buFont typeface="Courier New" pitchFamily="49" charset="0"/>
              <a:buChar char="o"/>
            </a:pPr>
            <a:endParaRPr lang="ru-RU" sz="1400" dirty="0"/>
          </a:p>
          <a:p>
            <a:pPr>
              <a:buFont typeface="Courier New" pitchFamily="49" charset="0"/>
              <a:buChar char="o"/>
            </a:pPr>
            <a:r>
              <a:rPr lang="ru-RU" sz="1400" dirty="0"/>
              <a:t>Шкала тревоги А. Бека;</a:t>
            </a:r>
          </a:p>
          <a:p>
            <a:pPr>
              <a:buFont typeface="Courier New" pitchFamily="49" charset="0"/>
              <a:buChar char="o"/>
            </a:pPr>
            <a:endParaRPr lang="ru-RU" sz="1400" dirty="0"/>
          </a:p>
          <a:p>
            <a:pPr>
              <a:buFont typeface="Courier New" pitchFamily="49" charset="0"/>
              <a:buChar char="o"/>
            </a:pPr>
            <a:r>
              <a:rPr lang="ru-RU" sz="1400" dirty="0"/>
              <a:t>Шкала тревоги Ч.Д. </a:t>
            </a:r>
            <a:r>
              <a:rPr lang="ru-RU" sz="1400" dirty="0" err="1"/>
              <a:t>Спилбергера</a:t>
            </a:r>
            <a:r>
              <a:rPr lang="ru-RU" sz="1400" dirty="0"/>
              <a:t> (в адаптации Ю.Л.Ханина);</a:t>
            </a:r>
          </a:p>
          <a:p>
            <a:pPr>
              <a:buFont typeface="Courier New" pitchFamily="49" charset="0"/>
              <a:buChar char="o"/>
            </a:pPr>
            <a:endParaRPr lang="ru-RU" sz="1400" dirty="0"/>
          </a:p>
          <a:p>
            <a:pPr>
              <a:buFont typeface="Courier New" pitchFamily="49" charset="0"/>
              <a:buChar char="o"/>
            </a:pPr>
            <a:r>
              <a:rPr lang="ru-RU" sz="1400" dirty="0" err="1"/>
              <a:t>Опросник</a:t>
            </a:r>
            <a:r>
              <a:rPr lang="ru-RU" sz="1400" dirty="0"/>
              <a:t> для выявления и оценки невротических состояний К.К. </a:t>
            </a:r>
            <a:r>
              <a:rPr lang="ru-RU" sz="1400" dirty="0" err="1"/>
              <a:t>Яхина</a:t>
            </a:r>
            <a:r>
              <a:rPr lang="ru-RU" sz="1400" dirty="0"/>
              <a:t> и Д.М. Менделевича.</a:t>
            </a:r>
          </a:p>
          <a:p>
            <a:pPr>
              <a:buFont typeface="Courier New" pitchFamily="49" charset="0"/>
              <a:buChar char="o"/>
            </a:pPr>
            <a:endParaRPr lang="ru-RU" sz="1400" dirty="0"/>
          </a:p>
          <a:p>
            <a:pPr>
              <a:buFont typeface="Courier New" pitchFamily="49" charset="0"/>
              <a:buChar char="o"/>
            </a:pPr>
            <a:endParaRPr lang="ru-RU" sz="1400" dirty="0"/>
          </a:p>
          <a:p>
            <a:pPr>
              <a:buFont typeface="Courier New" pitchFamily="49" charset="0"/>
              <a:buChar char="o"/>
            </a:pPr>
            <a:endParaRPr lang="ru-RU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i="1" dirty="0">
                <a:solidFill>
                  <a:schemeClr val="bg1"/>
                </a:solidFill>
                <a:latin typeface="+mn-lt"/>
              </a:rPr>
              <a:t>Методика </a:t>
            </a:r>
            <a:r>
              <a:rPr lang="en-US" sz="1800" i="1" dirty="0">
                <a:solidFill>
                  <a:schemeClr val="bg1"/>
                </a:solidFill>
                <a:latin typeface="+mn-lt"/>
              </a:rPr>
              <a:t>PASS (</a:t>
            </a:r>
            <a:r>
              <a:rPr lang="en-US" sz="1800" i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Perinatal Anxiety Screening Scale) </a:t>
            </a:r>
            <a:endParaRPr lang="ru-RU" sz="18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Скругленный прямоугольник 3">
            <a:extLst>
              <a:ext uri="{FF2B5EF4-FFF2-40B4-BE49-F238E27FC236}">
                <a16:creationId xmlns:a16="http://schemas.microsoft.com/office/drawing/2014/main" id="{58E0EDF1-380D-CAA1-A28B-2F5DDB89570B}"/>
              </a:ext>
            </a:extLst>
          </p:cNvPr>
          <p:cNvSpPr/>
          <p:nvPr/>
        </p:nvSpPr>
        <p:spPr>
          <a:xfrm>
            <a:off x="107504" y="698795"/>
            <a:ext cx="4104456" cy="73453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</a:rPr>
              <a:t>Результаты международных исследований</a:t>
            </a:r>
          </a:p>
        </p:txBody>
      </p:sp>
      <p:sp>
        <p:nvSpPr>
          <p:cNvPr id="8" name="Google Shape;123;p7">
            <a:extLst>
              <a:ext uri="{FF2B5EF4-FFF2-40B4-BE49-F238E27FC236}">
                <a16:creationId xmlns:a16="http://schemas.microsoft.com/office/drawing/2014/main" id="{E057BB46-54B7-C374-599F-A35652C592FA}"/>
              </a:ext>
            </a:extLst>
          </p:cNvPr>
          <p:cNvSpPr txBox="1">
            <a:spLocks/>
          </p:cNvSpPr>
          <p:nvPr/>
        </p:nvSpPr>
        <p:spPr>
          <a:xfrm>
            <a:off x="38505" y="1576601"/>
            <a:ext cx="4272381" cy="316835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763" indent="-385763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3200"/>
              <a:buFont typeface="Wingdings" pitchFamily="2" charset="2"/>
              <a:buChar char="ü"/>
            </a:pPr>
            <a:r>
              <a:rPr lang="ru-RU" sz="1400" dirty="0"/>
              <a:t>С 2017 года методика </a:t>
            </a:r>
            <a:r>
              <a:rPr lang="en-US" sz="1400" dirty="0"/>
              <a:t>PASS</a:t>
            </a:r>
            <a:r>
              <a:rPr lang="ru-RU" sz="1400" dirty="0"/>
              <a:t> переведена на   5 языков и апробирована в 13 странах;</a:t>
            </a:r>
            <a:endParaRPr lang="en-US" sz="1400" dirty="0"/>
          </a:p>
          <a:p>
            <a:pPr marL="385763" indent="-385763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3200"/>
              <a:buFont typeface="Wingdings" pitchFamily="2" charset="2"/>
              <a:buChar char="ü"/>
            </a:pPr>
            <a:r>
              <a:rPr lang="ru-RU" sz="1400" dirty="0"/>
              <a:t>Международные эмпирические исследования доказали ее высокую эффективность и востребованность в связи с ростом тревожных расстройств у беременных женщин в связи с пандемией </a:t>
            </a:r>
            <a:r>
              <a:rPr lang="en-US" sz="1400" dirty="0"/>
              <a:t>COVID-19</a:t>
            </a:r>
            <a:r>
              <a:rPr lang="ru-RU" sz="1400" dirty="0"/>
              <a:t>;</a:t>
            </a:r>
          </a:p>
          <a:p>
            <a:pPr marL="385763" indent="-385763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3200"/>
              <a:buFont typeface="Wingdings" pitchFamily="2" charset="2"/>
              <a:buChar char="ü"/>
            </a:pPr>
            <a:r>
              <a:rPr lang="ru-RU" sz="1400" dirty="0"/>
              <a:t>Разрабатываются алгоритмы внедрения метода в практику родовспоможения с учетом культурологических особенностей.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DDFD38D-679A-8C5D-81CA-BD2F91F9F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265" y="1275606"/>
            <a:ext cx="4464496" cy="310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662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3;p7"/>
          <p:cNvSpPr txBox="1">
            <a:spLocks noGrp="1"/>
          </p:cNvSpPr>
          <p:nvPr>
            <p:ph idx="1"/>
          </p:nvPr>
        </p:nvSpPr>
        <p:spPr>
          <a:xfrm>
            <a:off x="298970" y="899572"/>
            <a:ext cx="3888432" cy="382307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/>
          </a:bodyPr>
          <a:lstStyle/>
          <a:p>
            <a:pPr marL="385763" indent="-385763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3200"/>
              <a:buFont typeface="Wingdings" pitchFamily="2" charset="2"/>
              <a:buChar char="ü"/>
            </a:pPr>
            <a:r>
              <a:rPr lang="ru-RU" sz="1400" dirty="0"/>
              <a:t>База: ФГБОУ ВО </a:t>
            </a:r>
            <a:r>
              <a:rPr lang="ru-RU" sz="1400" dirty="0" err="1"/>
              <a:t>СПбГПМУ</a:t>
            </a:r>
            <a:r>
              <a:rPr lang="ru-RU" sz="1400" dirty="0"/>
              <a:t> Минздрава России; </a:t>
            </a:r>
          </a:p>
          <a:p>
            <a:pPr marL="385763" indent="-385763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3200"/>
              <a:buFont typeface="Wingdings" pitchFamily="2" charset="2"/>
              <a:buChar char="ü"/>
            </a:pPr>
            <a:r>
              <a:rPr lang="ru-RU" sz="1400" dirty="0"/>
              <a:t>Получено письменное разрешение правообладателя  метода </a:t>
            </a:r>
            <a:r>
              <a:rPr lang="ru-RU" sz="1400" dirty="0" err="1"/>
              <a:t>S.Somerville</a:t>
            </a:r>
            <a:endParaRPr lang="ru-RU" sz="1400" dirty="0"/>
          </a:p>
          <a:p>
            <a:pPr marL="385763" indent="-385763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3200"/>
              <a:buFont typeface="Wingdings" pitchFamily="2" charset="2"/>
              <a:buChar char="ü"/>
            </a:pPr>
            <a:r>
              <a:rPr lang="ru-RU" sz="1400" dirty="0"/>
              <a:t> Одобрение проекта Локальным Этическим комитетом  (протокол №3/13 от 23.03.2020 г.);</a:t>
            </a:r>
          </a:p>
          <a:p>
            <a:pPr marL="385763" indent="-385763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3200"/>
              <a:buFont typeface="Wingdings" pitchFamily="2" charset="2"/>
              <a:buChar char="ü"/>
            </a:pPr>
            <a:r>
              <a:rPr lang="ru-RU" sz="1400" dirty="0"/>
              <a:t>Проведение исследования – итоговая выборка 609 беременных женщин;</a:t>
            </a:r>
          </a:p>
          <a:p>
            <a:pPr marL="385763" indent="-385763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3200"/>
              <a:buFont typeface="Wingdings" pitchFamily="2" charset="2"/>
              <a:buChar char="ü"/>
            </a:pPr>
            <a:r>
              <a:rPr lang="ru-RU" sz="1400" dirty="0"/>
              <a:t>Математическая и статистическая проверка эмпирических данных;</a:t>
            </a:r>
          </a:p>
          <a:p>
            <a:pPr marL="385763" indent="-385763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3200"/>
              <a:buFont typeface="Wingdings" pitchFamily="2" charset="2"/>
              <a:buChar char="ü"/>
            </a:pPr>
            <a:endParaRPr lang="ru-RU" sz="1400" dirty="0"/>
          </a:p>
          <a:p>
            <a:pPr marL="385763" indent="-385763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3200"/>
              <a:buFont typeface="Wingdings" pitchFamily="2" charset="2"/>
              <a:buChar char="ü"/>
            </a:pPr>
            <a:endParaRPr lang="ru-RU" sz="1400" dirty="0"/>
          </a:p>
          <a:p>
            <a:pPr marL="385763" indent="-385763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3200"/>
              <a:buFont typeface="Wingdings" pitchFamily="2" charset="2"/>
              <a:buChar char="ü"/>
            </a:pPr>
            <a:endParaRPr sz="1400" dirty="0"/>
          </a:p>
        </p:txBody>
      </p:sp>
      <p:sp>
        <p:nvSpPr>
          <p:cNvPr id="8" name="Google Shape;123;p7">
            <a:extLst>
              <a:ext uri="{FF2B5EF4-FFF2-40B4-BE49-F238E27FC236}">
                <a16:creationId xmlns:a16="http://schemas.microsoft.com/office/drawing/2014/main" id="{0A4838FF-994B-2B00-516D-5E3B8DAC5624}"/>
              </a:ext>
            </a:extLst>
          </p:cNvPr>
          <p:cNvSpPr txBox="1">
            <a:spLocks/>
          </p:cNvSpPr>
          <p:nvPr/>
        </p:nvSpPr>
        <p:spPr>
          <a:xfrm>
            <a:off x="4936580" y="987574"/>
            <a:ext cx="3888432" cy="382307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763" indent="-385763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3200"/>
              <a:buFont typeface="Wingdings" pitchFamily="2" charset="2"/>
              <a:buChar char="ü"/>
            </a:pPr>
            <a:r>
              <a:rPr lang="ru-RU" sz="1400" dirty="0"/>
              <a:t>Подтверждение  валидности, надежности и чувствительности метода;</a:t>
            </a:r>
          </a:p>
          <a:p>
            <a:pPr marL="385763" indent="-385763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3200"/>
              <a:buFont typeface="Wingdings" pitchFamily="2" charset="2"/>
              <a:buChar char="ü"/>
            </a:pPr>
            <a:r>
              <a:rPr lang="ru-RU" sz="1400" dirty="0"/>
              <a:t>Обоснование эффективности применения русскоязычной версии скрининговой шкалы перинатальной тревоги - PASS- R (The </a:t>
            </a:r>
            <a:r>
              <a:rPr lang="ru-RU" sz="1400" dirty="0" err="1"/>
              <a:t>Perinatal</a:t>
            </a:r>
            <a:r>
              <a:rPr lang="ru-RU" sz="1400" dirty="0"/>
              <a:t> </a:t>
            </a:r>
            <a:r>
              <a:rPr lang="ru-RU" sz="1400" dirty="0" err="1"/>
              <a:t>Anxiety</a:t>
            </a:r>
            <a:r>
              <a:rPr lang="ru-RU" sz="1400" dirty="0"/>
              <a:t> </a:t>
            </a:r>
            <a:r>
              <a:rPr lang="ru-RU" sz="1400" dirty="0" err="1"/>
              <a:t>Screening</a:t>
            </a:r>
            <a:r>
              <a:rPr lang="ru-RU" sz="1400" dirty="0"/>
              <a:t> </a:t>
            </a:r>
            <a:r>
              <a:rPr lang="ru-RU" sz="1400" dirty="0" err="1"/>
              <a:t>Scale</a:t>
            </a:r>
            <a:r>
              <a:rPr lang="ru-RU" sz="1400" dirty="0"/>
              <a:t>).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A46045C4-6860-7A39-FF79-CBCD4AAA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555526"/>
          </a:xfrm>
        </p:spPr>
        <p:txBody>
          <a:bodyPr>
            <a:normAutofit fontScale="90000"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Апробация русскоязычной версии скрининговой шкалы перинатальной тревоги (</a:t>
            </a:r>
            <a:r>
              <a:rPr lang="en-US" sz="1800" b="1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Perinatal Anxiety Screening Scale - PASS</a:t>
            </a:r>
            <a:r>
              <a:rPr lang="ru-RU" sz="1800" b="1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1800" b="1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ru-RU" sz="1800" b="1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RU" sz="1800" i="1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3;p7"/>
          <p:cNvSpPr txBox="1">
            <a:spLocks noGrp="1"/>
          </p:cNvSpPr>
          <p:nvPr>
            <p:ph idx="1"/>
          </p:nvPr>
        </p:nvSpPr>
        <p:spPr>
          <a:xfrm>
            <a:off x="298970" y="899572"/>
            <a:ext cx="3888432" cy="382307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/>
          </a:bodyPr>
          <a:lstStyle/>
          <a:p>
            <a:pPr marL="385763" indent="-385763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3200"/>
              <a:buFont typeface="Wingdings" pitchFamily="2" charset="2"/>
              <a:buChar char="ü"/>
            </a:pPr>
            <a:r>
              <a:rPr lang="ru-RU" sz="1400" dirty="0" err="1"/>
              <a:t>Опросник</a:t>
            </a:r>
            <a:r>
              <a:rPr lang="ru-RU" sz="1400" dirty="0"/>
              <a:t> для оценки симптомов тревоги у женщин в дородовом периоде и в течение 12 месяцев после родов;</a:t>
            </a:r>
          </a:p>
          <a:p>
            <a:pPr marL="385763" indent="-385763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3200"/>
              <a:buFont typeface="Wingdings" pitchFamily="2" charset="2"/>
              <a:buChar char="ü"/>
            </a:pPr>
            <a:r>
              <a:rPr lang="ru-RU" sz="1400" b="1" u="sng" dirty="0"/>
              <a:t>31 вопрос и 5 </a:t>
            </a:r>
            <a:r>
              <a:rPr lang="ru-RU" sz="1400" b="1" u="sng" dirty="0" err="1"/>
              <a:t>субшкал</a:t>
            </a:r>
            <a:endParaRPr lang="ru-RU" sz="1400" b="1" u="sng" dirty="0"/>
          </a:p>
          <a:p>
            <a:pPr marL="385763" indent="-385763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lang="ru-RU" sz="1400" dirty="0" err="1"/>
              <a:t>Субшкала</a:t>
            </a:r>
            <a:r>
              <a:rPr lang="ru-RU" sz="1400" dirty="0"/>
              <a:t> 1. Острая и навязчивая тревога</a:t>
            </a:r>
          </a:p>
          <a:p>
            <a:pPr marL="385763" indent="-385763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lang="ru-RU" sz="1400" dirty="0" err="1"/>
              <a:t>Субшкала</a:t>
            </a:r>
            <a:r>
              <a:rPr lang="ru-RU" sz="1400" dirty="0"/>
              <a:t> 2. Социальная тревога</a:t>
            </a:r>
          </a:p>
          <a:p>
            <a:pPr marL="385763" indent="-385763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lang="ru-RU" sz="1400" dirty="0" err="1"/>
              <a:t>Субшкала</a:t>
            </a:r>
            <a:r>
              <a:rPr lang="ru-RU" sz="1400" dirty="0"/>
              <a:t> 3. Навязчивый </a:t>
            </a:r>
            <a:r>
              <a:rPr lang="ru-RU" sz="1400" dirty="0" err="1"/>
              <a:t>перфекционизм</a:t>
            </a:r>
            <a:endParaRPr lang="ru-RU" sz="1400" dirty="0"/>
          </a:p>
          <a:p>
            <a:pPr marL="385763" indent="-385763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lang="ru-RU" sz="1400" dirty="0" err="1"/>
              <a:t>Субшкала</a:t>
            </a:r>
            <a:r>
              <a:rPr lang="ru-RU" sz="1400" dirty="0"/>
              <a:t> 4. Специфические страхи</a:t>
            </a:r>
          </a:p>
          <a:p>
            <a:pPr marL="385763" indent="-385763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lang="ru-RU" sz="1400" dirty="0" err="1"/>
              <a:t>Субшкала</a:t>
            </a:r>
            <a:r>
              <a:rPr lang="ru-RU" sz="1400" dirty="0"/>
              <a:t> 5. Проблемы адаптации (диссоциация)</a:t>
            </a:r>
          </a:p>
          <a:p>
            <a:pPr marL="385763" indent="-385763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lang="ru-RU" sz="1400" dirty="0"/>
              <a:t>Фобия</a:t>
            </a:r>
          </a:p>
          <a:p>
            <a:pPr marL="385763" indent="-385763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3200"/>
              <a:buFont typeface="Wingdings" pitchFamily="2" charset="2"/>
              <a:buChar char="ü"/>
            </a:pPr>
            <a:endParaRPr lang="ru-RU" sz="1400" dirty="0"/>
          </a:p>
          <a:p>
            <a:pPr marL="385763" indent="-385763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3200"/>
              <a:buFont typeface="Wingdings" pitchFamily="2" charset="2"/>
              <a:buChar char="ü"/>
            </a:pPr>
            <a:endParaRPr sz="1400" dirty="0"/>
          </a:p>
        </p:txBody>
      </p:sp>
      <p:sp>
        <p:nvSpPr>
          <p:cNvPr id="8" name="Google Shape;123;p7">
            <a:extLst>
              <a:ext uri="{FF2B5EF4-FFF2-40B4-BE49-F238E27FC236}">
                <a16:creationId xmlns:a16="http://schemas.microsoft.com/office/drawing/2014/main" id="{0A4838FF-994B-2B00-516D-5E3B8DAC5624}"/>
              </a:ext>
            </a:extLst>
          </p:cNvPr>
          <p:cNvSpPr txBox="1">
            <a:spLocks/>
          </p:cNvSpPr>
          <p:nvPr/>
        </p:nvSpPr>
        <p:spPr>
          <a:xfrm>
            <a:off x="4936580" y="987574"/>
            <a:ext cx="3888432" cy="382307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763" indent="-385763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3200"/>
              <a:buNone/>
            </a:pPr>
            <a:endParaRPr lang="ru-RU" sz="1400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A46045C4-6860-7A39-FF79-CBCD4AAA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555526"/>
          </a:xfrm>
        </p:spPr>
        <p:txBody>
          <a:bodyPr>
            <a:norm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Описание методики и интерпретация результатов </a:t>
            </a:r>
            <a:endParaRPr lang="ru-RU" sz="1800" i="1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72000" y="1275606"/>
          <a:ext cx="4320480" cy="3297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3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Диапазон (уровень)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Тяжесть проявления симптомов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Минимальный</a:t>
                      </a:r>
                      <a:endParaRPr lang="ru-RU" sz="1000" dirty="0"/>
                    </a:p>
                    <a:p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0–25 баллов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Единичные кратковременные симптомы тревоги, не нарушающие процесс адаптации к ситуациям дородового и послеродового периодов, не снижающие качество жизни. Уровень минимального риска развития тревожного расстройства 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Средний</a:t>
                      </a:r>
                      <a:br>
                        <a:rPr lang="ru-RU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(умеренный)</a:t>
                      </a:r>
                      <a:endParaRPr lang="ru-RU" sz="1000" dirty="0"/>
                    </a:p>
                    <a:p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26–41 балл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устойчивых симптомов тревоги, влияющих на процесс адаптации к ситуациям дородового и послеродового периодов, потенциально снижающие качество жизни. Уровень умеренного риска развития тревожного расстройства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Тяжелый </a:t>
                      </a:r>
                      <a:endParaRPr lang="ru-RU" sz="1000" dirty="0"/>
                    </a:p>
                    <a:p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42-93 балла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ярко выраженных симптомов тревоги, значительно влияющих на процесс адаптации к ситуациям дородового и послеродового периодов, снижающие качество жизни. Уровень высокого риска развития тревожного расстройства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148064" y="843558"/>
          <a:ext cx="3624064" cy="2880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24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Интерпретация</a:t>
                      </a:r>
                      <a:r>
                        <a:rPr lang="ru-RU" sz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результатов 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3;p7">
            <a:extLst>
              <a:ext uri="{FF2B5EF4-FFF2-40B4-BE49-F238E27FC236}">
                <a16:creationId xmlns:a16="http://schemas.microsoft.com/office/drawing/2014/main" id="{0A4838FF-994B-2B00-516D-5E3B8DAC5624}"/>
              </a:ext>
            </a:extLst>
          </p:cNvPr>
          <p:cNvSpPr txBox="1">
            <a:spLocks/>
          </p:cNvSpPr>
          <p:nvPr/>
        </p:nvSpPr>
        <p:spPr>
          <a:xfrm>
            <a:off x="4936580" y="987574"/>
            <a:ext cx="3888432" cy="382307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763" indent="-385763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3200"/>
              <a:buNone/>
            </a:pPr>
            <a:endParaRPr lang="ru-RU" sz="1400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A46045C4-6860-7A39-FF79-CBCD4AAA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555526"/>
          </a:xfrm>
        </p:spPr>
        <p:txBody>
          <a:bodyPr>
            <a:normAutofit/>
          </a:bodyPr>
          <a:lstStyle/>
          <a:p>
            <a:pPr algn="ctr"/>
            <a:r>
              <a:rPr lang="ru-RU" sz="1800" i="1" dirty="0"/>
              <a:t>Возможности использования </a:t>
            </a:r>
            <a:r>
              <a:rPr lang="en-US" sz="1800" i="1" dirty="0"/>
              <a:t>PASS</a:t>
            </a:r>
            <a:r>
              <a:rPr lang="ru-RU" sz="1800" i="1" dirty="0"/>
              <a:t>-</a:t>
            </a:r>
            <a:r>
              <a:rPr lang="en-US" sz="1800" i="1" dirty="0"/>
              <a:t>R</a:t>
            </a:r>
            <a:r>
              <a:rPr lang="ru-RU" sz="1800" i="1" dirty="0"/>
              <a:t>:</a:t>
            </a:r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7614"/>
            <a:ext cx="320384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Google Shape;123;p7"/>
          <p:cNvSpPr txBox="1">
            <a:spLocks/>
          </p:cNvSpPr>
          <p:nvPr/>
        </p:nvSpPr>
        <p:spPr>
          <a:xfrm>
            <a:off x="3491880" y="915566"/>
            <a:ext cx="5472608" cy="382307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 lnSpcReduction="10000"/>
          </a:bodyPr>
          <a:lstStyle/>
          <a:p>
            <a:r>
              <a:rPr lang="ru-RU" sz="1600" dirty="0"/>
              <a:t>1. </a:t>
            </a:r>
            <a:r>
              <a:rPr lang="ru-RU" sz="1600" dirty="0" err="1"/>
              <a:t>Скрининговое</a:t>
            </a:r>
            <a:r>
              <a:rPr lang="ru-RU" sz="1600" dirty="0"/>
              <a:t> выявление симптомов тревоги у женщин в дородовом и послеродовом периодах с целью оказания им своевременной психологической помощи.</a:t>
            </a:r>
          </a:p>
          <a:p>
            <a:r>
              <a:rPr lang="ru-RU" sz="1600" dirty="0"/>
              <a:t>2. Определение степени выраженности симптомов тревоги и специфику их проявления.</a:t>
            </a:r>
          </a:p>
          <a:p>
            <a:r>
              <a:rPr lang="ru-RU" sz="1600" dirty="0"/>
              <a:t>3. Определение мишеней психологической помощи женщинам при рождении ребенка с учетом индивидуальных особенностей. </a:t>
            </a:r>
          </a:p>
          <a:p>
            <a:r>
              <a:rPr lang="ru-RU" sz="1600" dirty="0"/>
              <a:t>4. Наблюдение за динамикой симптомов тревоги у женщин в период беременности и после родов, а также дополнительная оценка эффективности методов психологической помощи. </a:t>
            </a:r>
          </a:p>
          <a:p>
            <a:r>
              <a:rPr lang="ru-RU" sz="1600" dirty="0"/>
              <a:t>5. Осуществление прикладных и научных исследований особенностей течения беременности, раннего и позднего послеродовых периодов.  </a:t>
            </a:r>
          </a:p>
          <a:p>
            <a:pPr marL="385763" marR="0" lvl="0" indent="-38576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5763" marR="0" lvl="0" indent="-385763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ingdings" pitchFamily="2" charset="2"/>
              <a:buChar char="ü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5763" marR="0" lvl="0" indent="-38576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ingdings" pitchFamily="2" charset="2"/>
              <a:buChar char="ü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C3791FF-1F97-D548-8DDD-833815CBF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75606"/>
            <a:ext cx="4176464" cy="3102993"/>
          </a:xfrm>
        </p:spPr>
        <p:txBody>
          <a:bodyPr>
            <a:normAutofit fontScale="925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1700" dirty="0"/>
              <a:t>Методическое пособие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1700" b="1" dirty="0"/>
              <a:t>«</a:t>
            </a:r>
            <a:r>
              <a:rPr lang="ru-RU" sz="1700" b="1" dirty="0" err="1"/>
              <a:t>Скрининговая</a:t>
            </a:r>
            <a:r>
              <a:rPr lang="ru-RU" sz="1700" b="1" dirty="0"/>
              <a:t> шкала перинатальной тревоги (</a:t>
            </a:r>
            <a:r>
              <a:rPr lang="en-US" sz="1700" b="1" dirty="0"/>
              <a:t>PASS</a:t>
            </a:r>
            <a:r>
              <a:rPr lang="ru-RU" sz="1700" b="1" dirty="0"/>
              <a:t>-</a:t>
            </a:r>
            <a:r>
              <a:rPr lang="en-US" sz="1700" b="1" dirty="0"/>
              <a:t>R</a:t>
            </a:r>
            <a:r>
              <a:rPr lang="ru-RU" sz="1700" b="1" dirty="0"/>
              <a:t>). Краткое руководство по использованию»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1700" dirty="0"/>
              <a:t>ЦМТ </a:t>
            </a:r>
            <a:r>
              <a:rPr lang="ru-RU" sz="1700" dirty="0" err="1"/>
              <a:t>СПбГПМУ</a:t>
            </a:r>
            <a:r>
              <a:rPr lang="ru-RU" sz="1700" dirty="0"/>
              <a:t>, 2021г.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1700" dirty="0"/>
              <a:t>г. Санкт-Петербург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1800" b="1" dirty="0"/>
              <a:t> </a:t>
            </a:r>
            <a:endParaRPr lang="ru-RU" sz="1800" b="1" u="sng" dirty="0"/>
          </a:p>
          <a:p>
            <a:pPr algn="just">
              <a:lnSpc>
                <a:spcPct val="150000"/>
              </a:lnSpc>
            </a:pPr>
            <a:endParaRPr lang="ru-RU" sz="12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algn="just">
              <a:lnSpc>
                <a:spcPct val="150000"/>
              </a:lnSpc>
            </a:pPr>
            <a:endParaRPr lang="ru-RU" sz="1200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5" y="555526"/>
            <a:ext cx="338437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500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3" y="699542"/>
            <a:ext cx="6976271" cy="27363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3"/>
                </a:solidFill>
              </a:rPr>
              <a:t> </a:t>
            </a:r>
            <a:br>
              <a:rPr lang="ru-RU" dirty="0">
                <a:solidFill>
                  <a:schemeClr val="accent3"/>
                </a:solidFill>
              </a:rPr>
            </a:br>
            <a:br>
              <a:rPr lang="ru-RU" sz="3600" dirty="0">
                <a:solidFill>
                  <a:schemeClr val="accent3"/>
                </a:solidFill>
              </a:rPr>
            </a:br>
            <a:r>
              <a:rPr lang="ru-RU" sz="2700" dirty="0" err="1">
                <a:latin typeface="+mn-lt"/>
              </a:rPr>
              <a:t>Скрининговая</a:t>
            </a:r>
            <a:r>
              <a:rPr lang="ru-RU" sz="2700" dirty="0">
                <a:latin typeface="+mn-lt"/>
              </a:rPr>
              <a:t> диагностика тревожных состояний у женщин в период беременности и после родов. </a:t>
            </a:r>
            <a:br>
              <a:rPr lang="ru-RU" sz="2700" dirty="0">
                <a:latin typeface="+mn-lt"/>
              </a:rPr>
            </a:br>
            <a:r>
              <a:rPr lang="ru-RU" sz="2700" dirty="0">
                <a:latin typeface="+mn-lt"/>
              </a:rPr>
              <a:t>Метод PASS-R.</a:t>
            </a:r>
            <a:br>
              <a:rPr lang="ru-RU" dirty="0">
                <a:solidFill>
                  <a:srgbClr val="31859B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723878"/>
            <a:ext cx="8820472" cy="1419622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600" b="0" dirty="0" err="1">
                <a:solidFill>
                  <a:schemeClr val="accent2">
                    <a:lumMod val="50000"/>
                  </a:schemeClr>
                </a:solidFill>
              </a:rPr>
              <a:t>Коргожа</a:t>
            </a:r>
            <a:r>
              <a:rPr lang="ru-RU" sz="1600" b="0" dirty="0">
                <a:solidFill>
                  <a:schemeClr val="accent2">
                    <a:lumMod val="50000"/>
                  </a:schemeClr>
                </a:solidFill>
              </a:rPr>
              <a:t> Мария Александровна, к. психол. н., доцент кафедры клинической психологии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600" b="0" dirty="0" err="1">
                <a:solidFill>
                  <a:schemeClr val="accent2">
                    <a:lumMod val="50000"/>
                  </a:schemeClr>
                </a:solidFill>
              </a:rPr>
              <a:t>Евмененко</a:t>
            </a:r>
            <a:r>
              <a:rPr lang="ru-RU" sz="1600" b="0" dirty="0">
                <a:solidFill>
                  <a:schemeClr val="accent2">
                    <a:lumMod val="50000"/>
                  </a:schemeClr>
                </a:solidFill>
              </a:rPr>
              <a:t> Алеся Олеговна, аспирант кафедры клинической психологии, медицинский психолог Перинатального центра ФГБОУ ВО СПБГПМУ</a:t>
            </a:r>
          </a:p>
          <a:p>
            <a:endParaRPr lang="ru-RU" sz="1800" dirty="0">
              <a:solidFill>
                <a:srgbClr val="00B050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3B9CA5F-FF1C-490D-AED1-288A28706747}"/>
              </a:ext>
            </a:extLst>
          </p:cNvPr>
          <p:cNvSpPr txBox="1">
            <a:spLocks/>
          </p:cNvSpPr>
          <p:nvPr/>
        </p:nvSpPr>
        <p:spPr>
          <a:xfrm>
            <a:off x="251520" y="-22958"/>
            <a:ext cx="7920880" cy="69434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EFFE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accent3"/>
                </a:solidFill>
              </a:rPr>
              <a:t> </a:t>
            </a:r>
            <a:br>
              <a:rPr lang="ru-RU" dirty="0">
                <a:solidFill>
                  <a:schemeClr val="accent3"/>
                </a:solidFill>
              </a:rPr>
            </a:br>
            <a:br>
              <a:rPr lang="ru-RU" sz="3600" dirty="0">
                <a:solidFill>
                  <a:schemeClr val="accent3"/>
                </a:solidFill>
              </a:rPr>
            </a:br>
            <a:r>
              <a:rPr lang="ru-RU" sz="4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Федеральное государственное бюджетное образовательное учреждение высшего образования «Санкт-Петербургский государственный педиатрический медицинский университет»</a:t>
            </a:r>
          </a:p>
          <a:p>
            <a:pPr algn="ctr"/>
            <a:r>
              <a:rPr lang="ru-RU" sz="4800" dirty="0">
                <a:solidFill>
                  <a:schemeClr val="tx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Министерство здравоохранения Российской Федерации</a:t>
            </a:r>
            <a:endParaRPr lang="ru-RU" sz="4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едиатрич1">
      <a:dk1>
        <a:srgbClr val="003841"/>
      </a:dk1>
      <a:lt1>
        <a:srgbClr val="FEFFED"/>
      </a:lt1>
      <a:dk2>
        <a:srgbClr val="005664"/>
      </a:dk2>
      <a:lt2>
        <a:srgbClr val="C4DAD6"/>
      </a:lt2>
      <a:accent1>
        <a:srgbClr val="A3C6C0"/>
      </a:accent1>
      <a:accent2>
        <a:srgbClr val="DEEAE8"/>
      </a:accent2>
      <a:accent3>
        <a:srgbClr val="EFF3EA"/>
      </a:accent3>
      <a:accent4>
        <a:srgbClr val="E46C0A"/>
      </a:accent4>
      <a:accent5>
        <a:srgbClr val="FAC090"/>
      </a:accent5>
      <a:accent6>
        <a:srgbClr val="FDEADA"/>
      </a:accent6>
      <a:hlink>
        <a:srgbClr val="D9D9D9"/>
      </a:hlink>
      <a:folHlink>
        <a:srgbClr val="40404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презентации" id="{0B30C64E-31B7-6E43-A376-77E19BC56C40}" vid="{2783043F-99F5-9C46-8D38-A3BC6F1F421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407</TotalTime>
  <Words>713</Words>
  <Application>Microsoft Macintosh PowerPoint</Application>
  <PresentationFormat>Экран (16:9)</PresentationFormat>
  <Paragraphs>85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 New</vt:lpstr>
      <vt:lpstr>Times New Roman</vt:lpstr>
      <vt:lpstr>Wingdings</vt:lpstr>
      <vt:lpstr>Тема Office</vt:lpstr>
      <vt:lpstr>   Скрининговая диагностика тревожных состояний у женщин в период беременности и после родов.  Метод PASS-R. </vt:lpstr>
      <vt:lpstr>Актуальность</vt:lpstr>
      <vt:lpstr>Актуальные психодиагностические методы </vt:lpstr>
      <vt:lpstr>Методика PASS (Perinatal Anxiety Screening Scale) </vt:lpstr>
      <vt:lpstr>Апробация русскоязычной версии скрининговой шкалы перинатальной тревоги (Perinatal Anxiety Screening Scale - PASS-R)</vt:lpstr>
      <vt:lpstr>Описание методики и интерпретация результатов </vt:lpstr>
      <vt:lpstr>Возможности использования PASS-R:</vt:lpstr>
      <vt:lpstr>Презентация PowerPoint</vt:lpstr>
      <vt:lpstr>   Скрининговая диагностика тревожных состояний у женщин в период беременности и после родов.  Метод PASS-R.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Переговоры как процесс: этапы, стратегии функции</dc:title>
  <dc:creator>TN</dc:creator>
  <cp:lastModifiedBy>Microsoft Office User</cp:lastModifiedBy>
  <cp:revision>41</cp:revision>
  <dcterms:created xsi:type="dcterms:W3CDTF">2022-03-02T13:55:49Z</dcterms:created>
  <dcterms:modified xsi:type="dcterms:W3CDTF">2022-05-29T09:42:52Z</dcterms:modified>
</cp:coreProperties>
</file>