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0" r:id="rId4"/>
    <p:sldId id="256" r:id="rId5"/>
    <p:sldId id="258" r:id="rId6"/>
    <p:sldId id="257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7810"/>
    <a:srgbClr val="2C7A14"/>
    <a:srgbClr val="539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-99392"/>
            <a:ext cx="2993503" cy="27363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0912" y="1647514"/>
            <a:ext cx="8458200" cy="197165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Арт- терапия в акушерстве.</a:t>
            </a:r>
            <a:endParaRPr lang="ru-RU" sz="5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070054"/>
            <a:ext cx="9036496" cy="1752600"/>
          </a:xfrm>
        </p:spPr>
        <p:txBody>
          <a:bodyPr/>
          <a:lstStyle/>
          <a:p>
            <a:r>
              <a:rPr lang="ru-RU" dirty="0" smtClean="0">
                <a:solidFill>
                  <a:srgbClr val="287810"/>
                </a:solidFill>
              </a:rPr>
              <a:t>На базе Центра Планирования Семьи и Репродукции СПб.</a:t>
            </a:r>
            <a:endParaRPr lang="ru-RU" dirty="0">
              <a:solidFill>
                <a:srgbClr val="28781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4821560"/>
            <a:ext cx="8712968" cy="2036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800" dirty="0" smtClean="0"/>
              <a:t>Абросимова А.И.- </a:t>
            </a:r>
            <a:r>
              <a:rPr lang="ru-RU" sz="3300" dirty="0" smtClean="0"/>
              <a:t>руководитель проекта, психолог.</a:t>
            </a:r>
          </a:p>
          <a:p>
            <a:pPr algn="l"/>
            <a:r>
              <a:rPr lang="ru-RU" sz="4800" dirty="0" smtClean="0"/>
              <a:t>Березина Н.В.- </a:t>
            </a:r>
            <a:r>
              <a:rPr lang="ru-RU" sz="3300" dirty="0" smtClean="0"/>
              <a:t>медицинский психолог </a:t>
            </a:r>
            <a:r>
              <a:rPr lang="ru-RU" sz="3300" dirty="0" err="1" smtClean="0"/>
              <a:t>ЦПСиР</a:t>
            </a:r>
            <a:r>
              <a:rPr lang="ru-RU" sz="3300" dirty="0" smtClean="0"/>
              <a:t>.</a:t>
            </a:r>
          </a:p>
          <a:p>
            <a:pPr algn="l"/>
            <a:r>
              <a:rPr lang="ru-RU" sz="4800" dirty="0" smtClean="0"/>
              <a:t>Шувалова В.В.- </a:t>
            </a:r>
            <a:r>
              <a:rPr lang="ru-RU" sz="3200" dirty="0" smtClean="0"/>
              <a:t>руководитель психологического направления, перинатальный психолог.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20669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2" y="980728"/>
            <a:ext cx="7596844" cy="56976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2453"/>
            <a:ext cx="7704856" cy="804260"/>
          </a:xfrm>
        </p:spPr>
        <p:txBody>
          <a:bodyPr/>
          <a:lstStyle/>
          <a:p>
            <a:r>
              <a:rPr lang="ru-RU" u="sng" dirty="0" smtClean="0">
                <a:solidFill>
                  <a:srgbClr val="539340"/>
                </a:solidFill>
              </a:rPr>
              <a:t>Команда проекта.</a:t>
            </a:r>
            <a:endParaRPr lang="ru-RU" u="sng" dirty="0">
              <a:solidFill>
                <a:srgbClr val="5393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382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5256584" cy="58326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Перинатальная потеря являются серьезными испытаниями для матери и для семьи. </a:t>
            </a:r>
            <a:r>
              <a:rPr lang="ru-RU" dirty="0" smtClean="0"/>
              <a:t>Появляется </a:t>
            </a:r>
            <a:r>
              <a:rPr lang="ru-RU" dirty="0"/>
              <a:t>страх новой беременности, замкнутость, отстраненность, депрессия. Это лишь часть последствий, с которыми может столкнуться женщина и семья в целом.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Арт терапия в работе с перинатальными потерями и в ситуации рождения ребенка с ОВЗ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56792"/>
            <a:ext cx="2819400" cy="3763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51720" y="5589240"/>
            <a:ext cx="2093980" cy="90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19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926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Статистика </a:t>
            </a:r>
            <a:r>
              <a:rPr lang="ru-RU" b="1" dirty="0" err="1"/>
              <a:t>ЦПСиР</a:t>
            </a:r>
            <a:r>
              <a:rPr lang="ru-RU" b="1" dirty="0"/>
              <a:t> по перинатальным потерям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712242"/>
              </p:ext>
            </p:extLst>
          </p:nvPr>
        </p:nvGraphicFramePr>
        <p:xfrm>
          <a:off x="611557" y="2276872"/>
          <a:ext cx="7916419" cy="3744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0114"/>
                <a:gridCol w="1045486"/>
                <a:gridCol w="1043833"/>
                <a:gridCol w="1043833"/>
                <a:gridCol w="1043833"/>
                <a:gridCol w="1044660"/>
                <a:gridCol w="1044660"/>
              </a:tblGrid>
              <a:tr h="715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Диагноз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2019 год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2020 год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2021 год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5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 12 недель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12-22 </a:t>
                      </a:r>
                      <a:r>
                        <a:rPr lang="ru-RU" sz="1400" dirty="0" err="1">
                          <a:effectLst/>
                        </a:rPr>
                        <a:t>нед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 12 недель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12-22 </a:t>
                      </a:r>
                      <a:r>
                        <a:rPr lang="ru-RU" sz="1400" dirty="0" err="1">
                          <a:effectLst/>
                        </a:rPr>
                        <a:t>нед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 12 недель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12-22 </a:t>
                      </a:r>
                      <a:r>
                        <a:rPr lang="ru-RU" sz="1400" dirty="0" err="1">
                          <a:effectLst/>
                        </a:rPr>
                        <a:t>нед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53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Неразвивающаяся беременность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258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312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375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15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Выкидыш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36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44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Прерывание по мед. показаниям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254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260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223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6515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www.b17.ru/foto/uploaded/upl_1543609444_16222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31688"/>
            <a:ext cx="4752528" cy="35382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692696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Метод арт-терапии позволяет выплеснуть </a:t>
            </a:r>
            <a:r>
              <a:rPr lang="ru-RU" sz="2400" dirty="0" smtClean="0"/>
              <a:t>горе, негодование, отчаяние </a:t>
            </a:r>
            <a:r>
              <a:rPr lang="ru-RU" sz="2400" dirty="0"/>
              <a:t>и </a:t>
            </a:r>
            <a:r>
              <a:rPr lang="ru-RU" sz="2400" dirty="0" smtClean="0"/>
              <a:t>безысходность, </a:t>
            </a:r>
            <a:r>
              <a:rPr lang="ru-RU" sz="2400" dirty="0"/>
              <a:t>– и в то же время увидеть перспективу выхода из кризиса и дальнейшую счастливую жизнь для матери, ребенка и всех членов семьи.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127" y="5696930"/>
            <a:ext cx="991345" cy="94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34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499137" cy="249289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568952" cy="633670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/>
              <a:t>Задача психолога</a:t>
            </a:r>
            <a:r>
              <a:rPr lang="ru-RU" b="1" dirty="0" smtClean="0"/>
              <a:t>:</a:t>
            </a:r>
          </a:p>
          <a:p>
            <a:pPr marL="0" indent="0"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sz="3100" dirty="0"/>
              <a:t>1. </a:t>
            </a:r>
            <a:r>
              <a:rPr lang="ru-RU" sz="3100" dirty="0" smtClean="0"/>
              <a:t>Создать </a:t>
            </a:r>
            <a:r>
              <a:rPr lang="ru-RU" sz="3100" dirty="0"/>
              <a:t>безопасную среду для родителей и их родственников, испытывающих горе потери.</a:t>
            </a:r>
            <a:br>
              <a:rPr lang="ru-RU" sz="3100" dirty="0"/>
            </a:br>
            <a:r>
              <a:rPr lang="ru-RU" sz="3100" dirty="0"/>
              <a:t>2. </a:t>
            </a:r>
            <a:r>
              <a:rPr lang="ru-RU" sz="3100" dirty="0" smtClean="0"/>
              <a:t>Оказывать </a:t>
            </a:r>
            <a:r>
              <a:rPr lang="ru-RU" sz="3100" dirty="0"/>
              <a:t>поддержку родителям и их родственникам на каждой стадии горя.</a:t>
            </a:r>
            <a:br>
              <a:rPr lang="ru-RU" sz="3100" dirty="0"/>
            </a:br>
            <a:r>
              <a:rPr lang="ru-RU" sz="3100" dirty="0"/>
              <a:t>3. </a:t>
            </a:r>
            <a:r>
              <a:rPr lang="ru-RU" sz="3100" dirty="0" smtClean="0"/>
              <a:t>Помочь </a:t>
            </a:r>
            <a:r>
              <a:rPr lang="ru-RU" sz="3100" dirty="0"/>
              <a:t>родителям найти ресурсы – источник новых сил в них самих, в </a:t>
            </a:r>
            <a:r>
              <a:rPr lang="ru-RU" sz="3100" dirty="0" smtClean="0"/>
              <a:t>мире.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4. </a:t>
            </a:r>
            <a:r>
              <a:rPr lang="ru-RU" sz="3100" dirty="0" smtClean="0"/>
              <a:t>Помочь </a:t>
            </a:r>
            <a:r>
              <a:rPr lang="ru-RU" sz="3100" dirty="0"/>
              <a:t>выстроить новую картину мира родителям и их родственникам. </a:t>
            </a:r>
            <a:br>
              <a:rPr lang="ru-RU" sz="3100" dirty="0"/>
            </a:br>
            <a:r>
              <a:rPr lang="ru-RU" sz="3100" dirty="0"/>
              <a:t>5. </a:t>
            </a:r>
            <a:r>
              <a:rPr lang="ru-RU" sz="3100" dirty="0" smtClean="0"/>
              <a:t>Помочь </a:t>
            </a:r>
            <a:r>
              <a:rPr lang="ru-RU" sz="3100" dirty="0"/>
              <a:t>родителям проживать жизнь без </a:t>
            </a:r>
            <a:r>
              <a:rPr lang="ru-RU" sz="3100" dirty="0" smtClean="0"/>
              <a:t>защиты, щита </a:t>
            </a:r>
            <a:r>
              <a:rPr lang="ru-RU" sz="3100" dirty="0"/>
              <a:t>от травмы.</a:t>
            </a:r>
            <a:br>
              <a:rPr lang="ru-RU" sz="3100" dirty="0"/>
            </a:br>
            <a:r>
              <a:rPr lang="ru-RU" sz="3100" dirty="0"/>
              <a:t>6. </a:t>
            </a:r>
            <a:r>
              <a:rPr lang="ru-RU" sz="3100" dirty="0" smtClean="0"/>
              <a:t>Способствовать </a:t>
            </a:r>
            <a:r>
              <a:rPr lang="ru-RU" sz="3100" dirty="0"/>
              <a:t>формированию новой модели поведения и реагирования на жизненные ситуации.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792" y="0"/>
            <a:ext cx="2640208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33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-99392"/>
            <a:ext cx="3831344" cy="35021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597665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>
                <a:solidFill>
                  <a:srgbClr val="287810"/>
                </a:solidFill>
              </a:rPr>
              <a:t>8 (911)- 155- 49- 41</a:t>
            </a:r>
            <a:endParaRPr lang="ru-RU" sz="5400" dirty="0">
              <a:solidFill>
                <a:srgbClr val="28781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81" y="4595912"/>
            <a:ext cx="1891449" cy="1891449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2636912"/>
            <a:ext cx="8589640" cy="1559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https://vk.com/zhiznprodolzhaetsya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008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171</Words>
  <Application>Microsoft Office PowerPoint</Application>
  <PresentationFormat>Экран (4:3)</PresentationFormat>
  <Paragraphs>45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Арт- терапия в акушерстве.</vt:lpstr>
      <vt:lpstr>Команда проекта.</vt:lpstr>
      <vt:lpstr>Презентация PowerPoint</vt:lpstr>
      <vt:lpstr>Статистика ЦПСиР по перинатальным потерям </vt:lpstr>
      <vt:lpstr>Презентация PowerPoint</vt:lpstr>
      <vt:lpstr>Презентация PowerPoint</vt:lpstr>
      <vt:lpstr> 8 (911)- 155- 49- 41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Martin</dc:creator>
  <cp:lastModifiedBy>Abros</cp:lastModifiedBy>
  <cp:revision>10</cp:revision>
  <dcterms:created xsi:type="dcterms:W3CDTF">2022-05-29T18:19:44Z</dcterms:created>
  <dcterms:modified xsi:type="dcterms:W3CDTF">2022-05-30T08:57:33Z</dcterms:modified>
</cp:coreProperties>
</file>